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9" r:id="rId4"/>
    <p:sldId id="263" r:id="rId5"/>
    <p:sldId id="261" r:id="rId6"/>
    <p:sldId id="262" r:id="rId7"/>
    <p:sldId id="260" r:id="rId8"/>
    <p:sldId id="265" r:id="rId9"/>
    <p:sldId id="258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99" r:id="rId22"/>
    <p:sldId id="300" r:id="rId23"/>
    <p:sldId id="301" r:id="rId24"/>
    <p:sldId id="302" r:id="rId25"/>
    <p:sldId id="303" r:id="rId26"/>
    <p:sldId id="271" r:id="rId27"/>
    <p:sldId id="277" r:id="rId28"/>
    <p:sldId id="279" r:id="rId29"/>
    <p:sldId id="278" r:id="rId30"/>
    <p:sldId id="280" r:id="rId31"/>
    <p:sldId id="281" r:id="rId32"/>
    <p:sldId id="282" r:id="rId33"/>
    <p:sldId id="295" r:id="rId34"/>
    <p:sldId id="283" r:id="rId35"/>
    <p:sldId id="296" r:id="rId36"/>
    <p:sldId id="297" r:id="rId37"/>
    <p:sldId id="298" r:id="rId38"/>
    <p:sldId id="288" r:id="rId39"/>
    <p:sldId id="289" r:id="rId40"/>
    <p:sldId id="291" r:id="rId41"/>
    <p:sldId id="292" r:id="rId42"/>
    <p:sldId id="293" r:id="rId43"/>
    <p:sldId id="284" r:id="rId44"/>
    <p:sldId id="29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228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128" y="-2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-2160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B24D9-047D-8B48-B928-2F54164E891D}" type="datetimeFigureOut">
              <a:rPr lang="en-US" smtClean="0"/>
              <a:pPr/>
              <a:t>3/21/15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9AB11-A4D1-4648-923E-600FAFF157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21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9AB11-A4D1-4648-923E-600FAFF1575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9AB11-A4D1-4648-923E-600FAFF1575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9AB11-A4D1-4648-923E-600FAFF1575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D17F-7412-B34A-913C-7C66B4EA013F}" type="datetimeFigureOut">
              <a:rPr lang="en-US" smtClean="0"/>
              <a:pPr/>
              <a:t>3/21/15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0F0-F38C-7A40-99F0-C99759700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D17F-7412-B34A-913C-7C66B4EA013F}" type="datetimeFigureOut">
              <a:rPr lang="en-US" smtClean="0"/>
              <a:pPr/>
              <a:t>3/21/15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0F0-F38C-7A40-99F0-C99759700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D17F-7412-B34A-913C-7C66B4EA013F}" type="datetimeFigureOut">
              <a:rPr lang="en-US" smtClean="0"/>
              <a:pPr/>
              <a:t>3/21/15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0F0-F38C-7A40-99F0-C99759700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D17F-7412-B34A-913C-7C66B4EA013F}" type="datetimeFigureOut">
              <a:rPr lang="en-US" smtClean="0"/>
              <a:pPr/>
              <a:t>3/21/15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0F0-F38C-7A40-99F0-C99759700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D17F-7412-B34A-913C-7C66B4EA013F}" type="datetimeFigureOut">
              <a:rPr lang="en-US" smtClean="0"/>
              <a:pPr/>
              <a:t>3/21/15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0F0-F38C-7A40-99F0-C99759700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D17F-7412-B34A-913C-7C66B4EA013F}" type="datetimeFigureOut">
              <a:rPr lang="en-US" smtClean="0"/>
              <a:pPr/>
              <a:t>3/21/15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0F0-F38C-7A40-99F0-C99759700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D17F-7412-B34A-913C-7C66B4EA013F}" type="datetimeFigureOut">
              <a:rPr lang="en-US" smtClean="0"/>
              <a:pPr/>
              <a:t>3/21/15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0F0-F38C-7A40-99F0-C99759700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D17F-7412-B34A-913C-7C66B4EA013F}" type="datetimeFigureOut">
              <a:rPr lang="en-US" smtClean="0"/>
              <a:pPr/>
              <a:t>3/21/15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0F0-F38C-7A40-99F0-C99759700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D17F-7412-B34A-913C-7C66B4EA013F}" type="datetimeFigureOut">
              <a:rPr lang="en-US" smtClean="0"/>
              <a:pPr/>
              <a:t>3/21/15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0F0-F38C-7A40-99F0-C99759700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D17F-7412-B34A-913C-7C66B4EA013F}" type="datetimeFigureOut">
              <a:rPr lang="en-US" smtClean="0"/>
              <a:pPr/>
              <a:t>3/21/15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0F0-F38C-7A40-99F0-C99759700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D17F-7412-B34A-913C-7C66B4EA013F}" type="datetimeFigureOut">
              <a:rPr lang="en-US" smtClean="0"/>
              <a:pPr/>
              <a:t>3/21/15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20F0-F38C-7A40-99F0-C99759700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9D17F-7412-B34A-913C-7C66B4EA013F}" type="datetimeFigureOut">
              <a:rPr lang="en-US" smtClean="0"/>
              <a:pPr/>
              <a:t>3/21/15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20F0-F38C-7A40-99F0-C99759700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3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240" y="192093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Desdemona"/>
                <a:cs typeface="Desdemona"/>
              </a:rPr>
              <a:t>HITLER’S ASTROLOGER</a:t>
            </a:r>
            <a:endParaRPr lang="en-US" sz="6000" b="1" dirty="0">
              <a:solidFill>
                <a:srgbClr val="FF0000"/>
              </a:solidFill>
              <a:latin typeface="Desdemona"/>
              <a:cs typeface="Desdemo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37935"/>
            <a:ext cx="6400800" cy="1752600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 true story how the Third Reich </a:t>
            </a:r>
            <a:r>
              <a:rPr lang="en-US" sz="2400" smtClean="0">
                <a:solidFill>
                  <a:schemeClr val="tx1"/>
                </a:solidFill>
                <a:latin typeface="Times New Roman"/>
                <a:cs typeface="Times New Roman"/>
              </a:rPr>
              <a:t>used astrology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&amp; the occult during World War II</a:t>
            </a:r>
            <a:endParaRPr lang="en-US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KRAFFT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302" y="2990535"/>
            <a:ext cx="2948396" cy="1919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5427" y="5378614"/>
            <a:ext cx="3329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Karl Ernst Krafft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1900 - 1945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Part </a:t>
            </a:r>
            <a:r>
              <a:rPr lang="en-US" sz="2800" dirty="0" smtClean="0">
                <a:latin typeface="Times New Roman"/>
                <a:cs typeface="Times New Roman"/>
              </a:rPr>
              <a:t>3 </a:t>
            </a:r>
            <a:r>
              <a:rPr lang="en-US" sz="2800" dirty="0">
                <a:latin typeface="Times New Roman"/>
                <a:cs typeface="Times New Roman"/>
              </a:rPr>
              <a:t>- History of Nazi Occult Beliefs</a:t>
            </a:r>
            <a:r>
              <a:rPr lang="en-US" dirty="0">
                <a:latin typeface="Times New Roman"/>
                <a:cs typeface="Times New Roman"/>
              </a:rPr>
              <a:t/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sz="40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Energy </a:t>
            </a:r>
            <a:r>
              <a:rPr lang="en-US" sz="4000" dirty="0">
                <a:solidFill>
                  <a:srgbClr val="FF0000"/>
                </a:solidFill>
                <a:latin typeface="Times New Roman"/>
                <a:cs typeface="Times New Roman"/>
              </a:rPr>
              <a:t>– 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Vril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French author Louis Jacolliot pens </a:t>
            </a:r>
            <a:r>
              <a:rPr lang="en-US" sz="2800" i="1" dirty="0" smtClean="0">
                <a:latin typeface="Times New Roman"/>
                <a:cs typeface="Times New Roman"/>
              </a:rPr>
              <a:t>The Sons of God </a:t>
            </a:r>
            <a:r>
              <a:rPr lang="en-US" sz="2800" dirty="0" smtClean="0">
                <a:latin typeface="Times New Roman"/>
                <a:cs typeface="Times New Roman"/>
              </a:rPr>
              <a:t>(1873) &amp; </a:t>
            </a:r>
            <a:r>
              <a:rPr lang="en-US" sz="2800" i="1" dirty="0" smtClean="0">
                <a:latin typeface="Times New Roman"/>
                <a:cs typeface="Times New Roman"/>
              </a:rPr>
              <a:t>The Indo-European Traditions </a:t>
            </a:r>
            <a:r>
              <a:rPr lang="en-US" sz="2800" dirty="0" smtClean="0">
                <a:latin typeface="Times New Roman"/>
                <a:cs typeface="Times New Roman"/>
              </a:rPr>
              <a:t>(1876):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Links Vril with subterranean people of Thule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Links Vril power with superior beings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Introduces idea of ‘super race’ that will conquer the world.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eternelle-trinite-eve-spatiale-543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18" y="4438832"/>
            <a:ext cx="3119984" cy="187313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45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latin typeface="Times New Roman"/>
                <a:cs typeface="Times New Roman"/>
              </a:rPr>
              <a:t>Part </a:t>
            </a:r>
            <a:r>
              <a:rPr lang="en-US" sz="3100" dirty="0" smtClean="0">
                <a:latin typeface="Times New Roman"/>
                <a:cs typeface="Times New Roman"/>
              </a:rPr>
              <a:t>4 </a:t>
            </a:r>
            <a:r>
              <a:rPr lang="en-US" sz="3100" dirty="0">
                <a:latin typeface="Times New Roman"/>
                <a:cs typeface="Times New Roman"/>
              </a:rPr>
              <a:t>- History of Nazi Occult Beliefs</a:t>
            </a:r>
            <a:br>
              <a:rPr lang="en-US" sz="3100" dirty="0">
                <a:latin typeface="Times New Roman"/>
                <a:cs typeface="Times New Roman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German Interpretation</a:t>
            </a:r>
            <a:endParaRPr lang="en-US" sz="4000" dirty="0"/>
          </a:p>
        </p:txBody>
      </p:sp>
      <p:pic>
        <p:nvPicPr>
          <p:cNvPr id="4" name="Content Placeholder 3" descr="Nietzsch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3415" r="-73415"/>
          <a:stretch>
            <a:fillRect/>
          </a:stretch>
        </p:blipFill>
        <p:spPr>
          <a:xfrm>
            <a:off x="4728397" y="3090740"/>
            <a:ext cx="5582003" cy="3069887"/>
          </a:xfrm>
        </p:spPr>
      </p:pic>
      <p:sp>
        <p:nvSpPr>
          <p:cNvPr id="5" name="TextBox 4"/>
          <p:cNvSpPr txBox="1"/>
          <p:nvPr/>
        </p:nvSpPr>
        <p:spPr>
          <a:xfrm>
            <a:off x="457200" y="1490302"/>
            <a:ext cx="846898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Friedrich Nietzsche (1844 – 1900): 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German philosopher introduces &amp; famous for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PERSPECTIVISM</a:t>
            </a:r>
            <a:r>
              <a:rPr lang="en-US" sz="2400" dirty="0" smtClean="0">
                <a:latin typeface="Times New Roman"/>
                <a:cs typeface="Times New Roman"/>
              </a:rPr>
              <a:t> –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no way of seeing the world can be taken as definitively "true"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13639"/>
            <a:ext cx="60795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Der Wille zur Macht </a:t>
            </a:r>
            <a:r>
              <a:rPr lang="en-US" sz="2400" dirty="0" smtClean="0">
                <a:latin typeface="Times New Roman"/>
                <a:cs typeface="Times New Roman"/>
              </a:rPr>
              <a:t>– “The Will to Power”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The main driving force within humans – the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more power – the more superior the human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Suffered a mental breakdown in 1889 – cared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For by sister Elisabeth, whose husband, an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anti-Semite &amp; nationalist altered his unfinished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works &amp; published showing Nietzsche favoring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militarism and eventually Nazism themes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052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4 - History of Nazi Occult Beliefs</a:t>
            </a:r>
            <a:br>
              <a:rPr lang="en-US" sz="28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German Interpretation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38227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Early 20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Century Philosophical Ideas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hyperbor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358" y="2770585"/>
            <a:ext cx="2921000" cy="293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7694" y="2955676"/>
            <a:ext cx="37797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/>
                <a:cs typeface="Times New Roman"/>
              </a:rPr>
              <a:t>Lost Land</a:t>
            </a:r>
          </a:p>
          <a:p>
            <a:r>
              <a:rPr lang="en-US" sz="5400" dirty="0" smtClean="0">
                <a:latin typeface="Times New Roman"/>
                <a:cs typeface="Times New Roman"/>
              </a:rPr>
              <a:t>of a past </a:t>
            </a:r>
          </a:p>
          <a:p>
            <a:r>
              <a:rPr lang="en-US" sz="5400" dirty="0" smtClean="0">
                <a:latin typeface="Times New Roman"/>
                <a:cs typeface="Times New Roman"/>
              </a:rPr>
              <a:t>superior race</a:t>
            </a:r>
            <a:endParaRPr lang="en-US" sz="5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4 -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German Interpretation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Early 20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Century Philosophical Ideas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3303" y="3371133"/>
            <a:ext cx="226215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/>
                <a:cs typeface="Times New Roman"/>
              </a:rPr>
              <a:t>Hollow </a:t>
            </a:r>
          </a:p>
          <a:p>
            <a:r>
              <a:rPr lang="en-US" sz="5400" dirty="0" smtClean="0">
                <a:latin typeface="Times New Roman"/>
                <a:cs typeface="Times New Roman"/>
              </a:rPr>
              <a:t>Earth</a:t>
            </a:r>
            <a:endParaRPr lang="en-US" sz="5400" dirty="0">
              <a:latin typeface="Times New Roman"/>
              <a:cs typeface="Times New Roman"/>
            </a:endParaRPr>
          </a:p>
        </p:txBody>
      </p:sp>
      <p:pic>
        <p:nvPicPr>
          <p:cNvPr id="6" name="Picture 5" descr="hollow_earth1.jpg.crop_displ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819" y="2430535"/>
            <a:ext cx="3699018" cy="37170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4 -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German Interpretation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Early 20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Century Philosophical Ideas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5243" y="2433388"/>
            <a:ext cx="300540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/>
                <a:cs typeface="Times New Roman"/>
              </a:rPr>
              <a:t>Controllable </a:t>
            </a:r>
          </a:p>
          <a:p>
            <a:r>
              <a:rPr lang="en-US" sz="4400" dirty="0" smtClean="0">
                <a:latin typeface="Times New Roman"/>
                <a:cs typeface="Times New Roman"/>
              </a:rPr>
              <a:t>energy </a:t>
            </a:r>
          </a:p>
          <a:p>
            <a:r>
              <a:rPr lang="en-US" sz="4400" dirty="0" smtClean="0">
                <a:latin typeface="Times New Roman"/>
                <a:cs typeface="Times New Roman"/>
              </a:rPr>
              <a:t>within all</a:t>
            </a:r>
          </a:p>
          <a:p>
            <a:r>
              <a:rPr lang="en-US" sz="4400" dirty="0" smtClean="0">
                <a:latin typeface="Times New Roman"/>
                <a:cs typeface="Times New Roman"/>
              </a:rPr>
              <a:t>things:</a:t>
            </a:r>
          </a:p>
          <a:p>
            <a:r>
              <a:rPr lang="en-US" sz="4400" dirty="0" smtClean="0">
                <a:latin typeface="Times New Roman"/>
                <a:cs typeface="Times New Roman"/>
              </a:rPr>
              <a:t>VRIL</a:t>
            </a:r>
            <a:endParaRPr lang="en-US" sz="4400" dirty="0">
              <a:latin typeface="Times New Roman"/>
              <a:cs typeface="Times New Roman"/>
            </a:endParaRPr>
          </a:p>
        </p:txBody>
      </p:sp>
      <p:pic>
        <p:nvPicPr>
          <p:cNvPr id="6" name="Picture 5" descr="auras-deborah-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191" y="2433388"/>
            <a:ext cx="2917256" cy="40109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4 -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German Interpretation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Early 20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Century Philosophical Ideas</a:t>
            </a:r>
          </a:p>
          <a:p>
            <a:pPr algn="ctr"/>
            <a:endParaRPr lang="en-US" dirty="0"/>
          </a:p>
        </p:txBody>
      </p:sp>
      <p:pic>
        <p:nvPicPr>
          <p:cNvPr id="4" name="Picture 3" descr="Ubermensch com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579" y="2535203"/>
            <a:ext cx="3086100" cy="378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286" y="2534151"/>
            <a:ext cx="48840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Control of  Vril 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will revitalize 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descendants of lost race of Thule to 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super humans 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4 -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German Interpretation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0799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1882" dirty="0" smtClean="0">
                <a:latin typeface="Times New Roman"/>
                <a:cs typeface="Times New Roman"/>
              </a:rPr>
              <a:t>These ideas develop of two Societies:</a:t>
            </a:r>
          </a:p>
          <a:p>
            <a:pPr>
              <a:buNone/>
            </a:pPr>
            <a:r>
              <a:rPr lang="en-US" sz="6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Thule</a:t>
            </a:r>
            <a:r>
              <a:rPr lang="en-US" sz="640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Society</a:t>
            </a:r>
            <a:r>
              <a:rPr lang="en-US" sz="6400" dirty="0" smtClean="0">
                <a:latin typeface="Times New Roman"/>
                <a:cs typeface="Times New Roman"/>
              </a:rPr>
              <a:t>           </a:t>
            </a:r>
            <a:r>
              <a:rPr lang="en-US" sz="6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Vril</a:t>
            </a:r>
            <a:r>
              <a:rPr lang="en-US" sz="6400" dirty="0" smtClean="0">
                <a:latin typeface="Times New Roman"/>
                <a:cs typeface="Times New Roman"/>
              </a:rPr>
              <a:t> </a:t>
            </a:r>
            <a:r>
              <a:rPr lang="en-US" sz="2857" dirty="0" smtClean="0">
                <a:latin typeface="Times New Roman"/>
                <a:cs typeface="Times New Roman"/>
              </a:rPr>
              <a:t>Society</a:t>
            </a:r>
            <a:r>
              <a:rPr lang="en-US" sz="6400" dirty="0" smtClean="0">
                <a:latin typeface="Times New Roman"/>
                <a:cs typeface="Times New Roman"/>
              </a:rPr>
              <a:t>   </a:t>
            </a:r>
          </a:p>
          <a:p>
            <a:pPr algn="ctr"/>
            <a:endParaRPr lang="en-US" dirty="0"/>
          </a:p>
        </p:txBody>
      </p:sp>
      <p:pic>
        <p:nvPicPr>
          <p:cNvPr id="7" name="Picture 6" descr="image_2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460" y="3098119"/>
            <a:ext cx="2687263" cy="3432559"/>
          </a:xfrm>
          <a:prstGeom prst="rect">
            <a:avLst/>
          </a:prstGeom>
        </p:spPr>
      </p:pic>
      <p:pic>
        <p:nvPicPr>
          <p:cNvPr id="8" name="Picture 7" descr="The-Thule-Socie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96" y="3052713"/>
            <a:ext cx="2297711" cy="34779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4 -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Nazi Interpretation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97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/>
                <a:cs typeface="Times New Roman"/>
              </a:rPr>
              <a:t>Thule Society + Vril Society = Nazi Beliefs   </a:t>
            </a:r>
          </a:p>
          <a:p>
            <a:pPr algn="ctr"/>
            <a:endParaRPr lang="en-US" dirty="0"/>
          </a:p>
        </p:txBody>
      </p:sp>
      <p:pic>
        <p:nvPicPr>
          <p:cNvPr id="6" name="Picture 5" descr="Eckart.Dietr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64" y="2563959"/>
            <a:ext cx="1692950" cy="2525239"/>
          </a:xfrm>
          <a:prstGeom prst="rect">
            <a:avLst/>
          </a:prstGeom>
        </p:spPr>
      </p:pic>
      <p:pic>
        <p:nvPicPr>
          <p:cNvPr id="9" name="Picture 8" descr="Hp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532" y="2563959"/>
            <a:ext cx="1700789" cy="2525239"/>
          </a:xfrm>
          <a:prstGeom prst="rect">
            <a:avLst/>
          </a:prstGeom>
        </p:spPr>
      </p:pic>
      <p:pic>
        <p:nvPicPr>
          <p:cNvPr id="10" name="Picture 9" descr="Orzich.mari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432" y="2563959"/>
            <a:ext cx="2016964" cy="25252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5745170"/>
            <a:ext cx="8919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Dietrich Eckart           Maria Orzich         Helena Blavatsky                                        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4 -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Nazi Interpretation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643746" cy="67887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dirty="0" smtClean="0">
                <a:latin typeface="Times New Roman"/>
                <a:cs typeface="Times New Roman"/>
              </a:rPr>
              <a:t>Dietrich Eckart (1868 – 1923)</a:t>
            </a:r>
          </a:p>
          <a:p>
            <a:pPr>
              <a:buNone/>
            </a:pPr>
            <a:endParaRPr lang="en-US" sz="28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12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36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en-US" dirty="0"/>
          </a:p>
        </p:txBody>
      </p:sp>
      <p:pic>
        <p:nvPicPr>
          <p:cNvPr id="6" name="Picture 5" descr="Eckart.Dietr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850" y="2041671"/>
            <a:ext cx="1692950" cy="2525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199" y="2421518"/>
            <a:ext cx="84212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- Journalist / Politician / Playwright</a:t>
            </a:r>
          </a:p>
          <a:p>
            <a:pP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- Anti-Semite / early member of Nazi party</a:t>
            </a:r>
          </a:p>
          <a:p>
            <a:pP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- Member of Thule society</a:t>
            </a:r>
          </a:p>
          <a:p>
            <a:pPr>
              <a:buFontTx/>
              <a:buChar char="-"/>
            </a:pPr>
            <a:r>
              <a:rPr lang="en-US" sz="2200" dirty="0" smtClean="0">
                <a:latin typeface="Times New Roman"/>
                <a:cs typeface="Times New Roman"/>
              </a:rPr>
              <a:t>Believed Maya (Hindu) &amp; Vril were same power</a:t>
            </a:r>
          </a:p>
          <a:p>
            <a:pPr>
              <a:buFontTx/>
              <a:buChar char="-"/>
            </a:pPr>
            <a:r>
              <a:rPr lang="en-US" sz="2200" dirty="0" smtClean="0">
                <a:latin typeface="Times New Roman"/>
                <a:cs typeface="Times New Roman"/>
              </a:rPr>
              <a:t>Believed Aryans migrated from Hyperborea to 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           Tibet / northern India</a:t>
            </a:r>
          </a:p>
          <a:p>
            <a:pPr>
              <a:buFontTx/>
              <a:buChar char="-"/>
            </a:pPr>
            <a:r>
              <a:rPr lang="en-US" sz="2200" dirty="0" smtClean="0">
                <a:latin typeface="Times New Roman"/>
                <a:cs typeface="Times New Roman"/>
              </a:rPr>
              <a:t>Blamed Social Democrats/Jews for WWI defeat</a:t>
            </a:r>
          </a:p>
          <a:p>
            <a:pPr>
              <a:buFontTx/>
              <a:buChar char="-"/>
            </a:pPr>
            <a:r>
              <a:rPr lang="en-US" sz="2200" dirty="0" smtClean="0">
                <a:latin typeface="Times New Roman"/>
                <a:cs typeface="Times New Roman"/>
              </a:rPr>
              <a:t>Major influence on Hitler &amp; made many 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            major introductions that assisted Hitler’s rise to power</a:t>
            </a:r>
          </a:p>
          <a:p>
            <a:pPr>
              <a:buFontTx/>
              <a:buChar char="-"/>
            </a:pPr>
            <a:r>
              <a:rPr lang="en-US" sz="2200" dirty="0" smtClean="0">
                <a:latin typeface="Times New Roman"/>
                <a:cs typeface="Times New Roman"/>
              </a:rPr>
              <a:t> Hitler dedicated Mein Kampf to Eckart</a:t>
            </a:r>
          </a:p>
          <a:p>
            <a:pPr>
              <a:buFontTx/>
              <a:buChar char="-"/>
            </a:pPr>
            <a:r>
              <a:rPr lang="en-US" sz="2200" dirty="0" smtClean="0">
                <a:latin typeface="Times New Roman"/>
                <a:cs typeface="Times New Roman"/>
              </a:rPr>
              <a:t>Influenced the Nazi salute to have spiritual practice  from ancient India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4 -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Nazi Interpretation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97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Maria Orzich  (1895 - ????) </a:t>
            </a:r>
          </a:p>
          <a:p>
            <a:pPr algn="ctr"/>
            <a:endParaRPr lang="en-US" dirty="0"/>
          </a:p>
        </p:txBody>
      </p:sp>
      <p:pic>
        <p:nvPicPr>
          <p:cNvPr id="10" name="Picture 9" descr="Orzich.mari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426" y="2065411"/>
            <a:ext cx="2016964" cy="2525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014" y="2450515"/>
            <a:ext cx="8651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- Associated with Thule Society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- Started “Alldeutsche Gesellschaft für Metaphysik”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Beauty &amp; Hair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 Met with Eckart &amp; Rudolf Hess in November 1922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 In trance, wrote ancient Sumerian characters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 Contacted race of beings from Aldebaran 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 Called Sumi, ancestors of Aryans – masters of Sumer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 Corrected stated it was 68 light years from earth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 Her page on Wikipedia was deleted</a:t>
            </a: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Part 1 -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Mystic Land – first mentioned</a:t>
            </a:r>
            <a:endParaRPr lang="en-US"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138"/>
            <a:ext cx="8229600" cy="105872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Herodotus (450 BC) mentioned the Egyptian legend of Hyperborea – a mystic land far in the north</a:t>
            </a: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Herodotus_world_map 450 B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562" y="3299951"/>
            <a:ext cx="4866512" cy="294018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84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4 -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Nazi Interpretation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97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/>
                <a:cs typeface="Times New Roman"/>
              </a:rPr>
              <a:t>Helena Blavatsky (1831 – 1891)</a:t>
            </a:r>
          </a:p>
          <a:p>
            <a:pPr algn="ctr"/>
            <a:endParaRPr lang="en-US" dirty="0"/>
          </a:p>
        </p:txBody>
      </p:sp>
      <p:pic>
        <p:nvPicPr>
          <p:cNvPr id="9" name="Picture 8" descr="Hp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532" y="2563959"/>
            <a:ext cx="1700789" cy="25252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199" y="2397778"/>
            <a:ext cx="7732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Secret Doctrine </a:t>
            </a:r>
            <a:r>
              <a:rPr lang="en-US" sz="2800" dirty="0" smtClean="0">
                <a:latin typeface="Times New Roman"/>
                <a:cs typeface="Times New Roman"/>
              </a:rPr>
              <a:t>– channeled from ancient ‘mahatnas’ – Hyperborea: root race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One Divine substance: religion to science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Eastern idea of ‘illusion’ (everything is 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temporary)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Different levels of consciousness/existance 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5 -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WonderWeapons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3420"/>
            <a:ext cx="3261284" cy="797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/>
                <a:cs typeface="Times New Roman"/>
              </a:rPr>
              <a:t>Nazi UFO’s </a:t>
            </a:r>
          </a:p>
          <a:p>
            <a:pPr algn="ctr"/>
            <a:endParaRPr lang="en-US" dirty="0"/>
          </a:p>
        </p:txBody>
      </p:sp>
      <p:pic>
        <p:nvPicPr>
          <p:cNvPr id="6" name="Picture 5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40" y="1600201"/>
            <a:ext cx="4656629" cy="4307937"/>
          </a:xfrm>
          <a:prstGeom prst="rect">
            <a:avLst/>
          </a:prstGeom>
        </p:spPr>
      </p:pic>
      <p:pic>
        <p:nvPicPr>
          <p:cNvPr id="7" name="Picture 6" descr="nazi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666873"/>
            <a:ext cx="3435881" cy="20519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5 -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WonderWeapons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261284" cy="79757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00" dirty="0" smtClean="0">
                <a:latin typeface="Times New Roman"/>
                <a:cs typeface="Times New Roman"/>
              </a:rPr>
              <a:t>1936 – Black Forest near Freiburg</a:t>
            </a:r>
          </a:p>
          <a:p>
            <a:pPr algn="ctr"/>
            <a:endParaRPr lang="en-US" dirty="0"/>
          </a:p>
        </p:txBody>
      </p:sp>
      <p:pic>
        <p:nvPicPr>
          <p:cNvPr id="8" name="Picture 7" descr="bd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351" y="1622202"/>
            <a:ext cx="3495331" cy="4676028"/>
          </a:xfrm>
          <a:prstGeom prst="rect">
            <a:avLst/>
          </a:prstGeom>
        </p:spPr>
      </p:pic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23" y="2409302"/>
            <a:ext cx="2912942" cy="38889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5 -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WonderWeapons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3261284" cy="24565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/>
                <a:cs typeface="Times New Roman"/>
              </a:rPr>
              <a:t>1936 – </a:t>
            </a:r>
          </a:p>
          <a:p>
            <a:pPr>
              <a:buNone/>
            </a:pPr>
            <a:r>
              <a:rPr lang="en-US" sz="3600" dirty="0" smtClean="0">
                <a:latin typeface="Times New Roman"/>
                <a:cs typeface="Times New Roman"/>
              </a:rPr>
              <a:t>Craft &amp; bodies picked up by Himmler’s SS   </a:t>
            </a:r>
          </a:p>
          <a:p>
            <a:pPr algn="ctr"/>
            <a:endParaRPr lang="en-US" dirty="0"/>
          </a:p>
        </p:txBody>
      </p:sp>
      <p:pic>
        <p:nvPicPr>
          <p:cNvPr id="6" name="Picture 5" descr="Screen shot 2014-07-30 at 11.18.3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817" y="1417638"/>
            <a:ext cx="3709051" cy="51061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5 -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WonderWeapons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392696" cy="8542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latin typeface="Times New Roman"/>
                <a:cs typeface="Times New Roman"/>
              </a:rPr>
              <a:t>Vicktor</a:t>
            </a:r>
            <a:r>
              <a:rPr lang="en-US" sz="3600" dirty="0" smtClean="0"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latin typeface="Times New Roman"/>
                <a:cs typeface="Times New Roman"/>
              </a:rPr>
              <a:t>Schauburger</a:t>
            </a:r>
            <a:r>
              <a:rPr lang="en-US" sz="3600" dirty="0" smtClean="0">
                <a:latin typeface="Times New Roman"/>
                <a:cs typeface="Times New Roman"/>
              </a:rPr>
              <a:t> – the </a:t>
            </a:r>
            <a:r>
              <a:rPr lang="en-US" sz="3600" dirty="0" err="1" smtClean="0">
                <a:latin typeface="Times New Roman"/>
                <a:cs typeface="Times New Roman"/>
              </a:rPr>
              <a:t>Repulsine</a:t>
            </a:r>
            <a:endParaRPr lang="en-US" sz="3600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 descr="viktor-schauberger-L-M3a8h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500" y="2271879"/>
            <a:ext cx="6229183" cy="42241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5 -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WonderWeapons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392696" cy="8542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Times New Roman"/>
                <a:cs typeface="Times New Roman"/>
              </a:rPr>
              <a:t>Vortex Concept</a:t>
            </a:r>
          </a:p>
        </p:txBody>
      </p:sp>
      <p:pic>
        <p:nvPicPr>
          <p:cNvPr id="7" name="Picture 6" descr="Screen shot 2014-08-01 at 10.28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5612"/>
            <a:ext cx="3958637" cy="3760704"/>
          </a:xfrm>
          <a:prstGeom prst="rect">
            <a:avLst/>
          </a:prstGeom>
        </p:spPr>
      </p:pic>
      <p:pic>
        <p:nvPicPr>
          <p:cNvPr id="8" name="Picture 7" descr="jfav7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637" y="2455612"/>
            <a:ext cx="5172315" cy="37607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Karl Ernst Krafft</a:t>
            </a:r>
          </a:p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Famous 1933 Predictions</a:t>
            </a:r>
          </a:p>
          <a:p>
            <a:pPr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Pluto – WWII – Attempt – Summer, 1941 - End</a:t>
            </a:r>
          </a:p>
          <a:p>
            <a:pPr algn="ctr">
              <a:buNone/>
            </a:pP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KRAFFT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04" y="3665982"/>
            <a:ext cx="2182753" cy="2702862"/>
          </a:xfrm>
          <a:prstGeom prst="rect">
            <a:avLst/>
          </a:prstGeom>
        </p:spPr>
      </p:pic>
      <p:pic>
        <p:nvPicPr>
          <p:cNvPr id="5" name="Picture 4" descr="krafft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896" y="3665983"/>
            <a:ext cx="2038796" cy="270286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Magda Goebbels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Magda Goebbels 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518" y="2620306"/>
            <a:ext cx="1912043" cy="2607331"/>
          </a:xfrm>
          <a:prstGeom prst="rect">
            <a:avLst/>
          </a:prstGeom>
        </p:spPr>
      </p:pic>
      <p:pic>
        <p:nvPicPr>
          <p:cNvPr id="5" name="Picture 4" descr="Magda_Goebbels_by_mj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704" y="2620306"/>
            <a:ext cx="2085865" cy="260733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Magda Goebbels – Historian</a:t>
            </a:r>
          </a:p>
          <a:p>
            <a:pPr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Nostradamus Centuries III Quatrain 57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3-09-28 at 1.17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17" y="2904435"/>
            <a:ext cx="3958948" cy="2636659"/>
          </a:xfrm>
          <a:prstGeom prst="rect">
            <a:avLst/>
          </a:prstGeom>
        </p:spPr>
      </p:pic>
      <p:pic>
        <p:nvPicPr>
          <p:cNvPr id="5" name="Picture 4" descr="Screen shot 2013-09-28 at 1.18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601" y="2718059"/>
            <a:ext cx="4156075" cy="295828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Rudolf Hess - astrologer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R.HESS.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09" y="2914650"/>
            <a:ext cx="2100946" cy="2746118"/>
          </a:xfrm>
          <a:prstGeom prst="rect">
            <a:avLst/>
          </a:prstGeom>
        </p:spPr>
      </p:pic>
      <p:pic>
        <p:nvPicPr>
          <p:cNvPr id="5" name="Picture 4" descr="hess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170" y="2914650"/>
            <a:ext cx="4362196" cy="27461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Part 1 -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Mystic Land – first identified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 smtClean="0">
                <a:latin typeface="Times New Roman"/>
                <a:cs typeface="Times New Roman"/>
              </a:rPr>
              <a:t>Swedish author Olaf Rudbeck in 1679 identifies Hyperborea near the North Pole, which split into to islands Thule &amp; Ultima Thule</a:t>
            </a:r>
            <a:endParaRPr lang="en-US" sz="3100" dirty="0">
              <a:latin typeface="Times New Roman"/>
              <a:cs typeface="Times New Roman"/>
            </a:endParaRPr>
          </a:p>
        </p:txBody>
      </p:sp>
      <p:pic>
        <p:nvPicPr>
          <p:cNvPr id="4" name="Picture 3" descr="hebrides 1539 det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088" y="3183063"/>
            <a:ext cx="4262782" cy="3237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Himmler &amp; the SS</a:t>
            </a:r>
          </a:p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The Occultist</a:t>
            </a:r>
          </a:p>
          <a:p>
            <a:pPr algn="ctr">
              <a:buNone/>
            </a:pP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brotherhoodss12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222" y="2771912"/>
            <a:ext cx="3983751" cy="2987813"/>
          </a:xfrm>
          <a:prstGeom prst="rect">
            <a:avLst/>
          </a:prstGeom>
        </p:spPr>
      </p:pic>
      <p:pic>
        <p:nvPicPr>
          <p:cNvPr id="6" name="Picture 5" descr="himm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77" y="2826025"/>
            <a:ext cx="4172373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Ludwig von Wohl – Louis DeWohl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ouis de Woh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583" y="2727738"/>
            <a:ext cx="3076242" cy="3316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216" y="2778059"/>
            <a:ext cx="38320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Two identities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Started the myth of Hitler using astrology…to get a job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British MI -5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Authored books creating the misconceptions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Prescott Bush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nazibush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731" y="0"/>
            <a:ext cx="2511425" cy="6858001"/>
          </a:xfrm>
          <a:prstGeom prst="rect">
            <a:avLst/>
          </a:prstGeom>
        </p:spPr>
      </p:pic>
      <p:pic>
        <p:nvPicPr>
          <p:cNvPr id="6" name="Picture 5" descr="Senator Prescott Bu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73" y="2780541"/>
            <a:ext cx="2451100" cy="33401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Karl Ernst Krafft’s</a:t>
            </a:r>
          </a:p>
          <a:p>
            <a:pPr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Work within the Third Reich &amp; Black Sun</a:t>
            </a:r>
          </a:p>
          <a:p>
            <a:pPr algn="ctr">
              <a:buNone/>
            </a:pP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KRAFFT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646" y="2917123"/>
            <a:ext cx="2980859" cy="369114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Krafft’s Work via Magda Goebbels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4" name="Picture 3" descr="Le Prophete de Sal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04" y="2945227"/>
            <a:ext cx="1808605" cy="2408858"/>
          </a:xfrm>
          <a:prstGeom prst="rect">
            <a:avLst/>
          </a:prstGeom>
        </p:spPr>
      </p:pic>
      <p:pic>
        <p:nvPicPr>
          <p:cNvPr id="5" name="Picture 4" descr="francemap19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540" y="2779574"/>
            <a:ext cx="3311268" cy="257451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Krafft’s Work via Magda Goebbels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francemap19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814" y="2402281"/>
            <a:ext cx="5432293" cy="422360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Krafft’s Work via Magda Goebbels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francemap19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814" y="2265890"/>
            <a:ext cx="5432293" cy="459210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579801">
            <a:off x="3534188" y="3967285"/>
            <a:ext cx="982736" cy="478519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579801">
            <a:off x="3755419" y="4253228"/>
            <a:ext cx="1241868" cy="442874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579801">
            <a:off x="3983770" y="4479765"/>
            <a:ext cx="1500509" cy="478519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30330" y="2381840"/>
            <a:ext cx="2097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Blackmoor LET"/>
                <a:cs typeface="Blackmoor LET"/>
              </a:rPr>
              <a:t>Phase 1</a:t>
            </a:r>
            <a:endParaRPr lang="en-US" sz="5400" dirty="0">
              <a:solidFill>
                <a:srgbClr val="FF0000"/>
              </a:solidFill>
              <a:latin typeface="Blackmoor LET"/>
              <a:cs typeface="Blackmoor LE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440" y="3585455"/>
            <a:ext cx="2148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Blackmoor LET"/>
                <a:cs typeface="Blackmoor LET"/>
              </a:rPr>
              <a:t>Phase 2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12059" y="4554571"/>
            <a:ext cx="211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Blackmoor LET"/>
                <a:cs typeface="Blackmoor LET"/>
              </a:rPr>
              <a:t>Phase 3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3094128">
            <a:off x="3374559" y="4699448"/>
            <a:ext cx="1120962" cy="17266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Krafft’s Work via Magda Goebbels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francemap19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814" y="2265890"/>
            <a:ext cx="5432293" cy="45839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579801">
            <a:off x="3534188" y="3967285"/>
            <a:ext cx="982736" cy="478519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579801">
            <a:off x="3755419" y="4253228"/>
            <a:ext cx="1241868" cy="442874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579801">
            <a:off x="3983770" y="4479765"/>
            <a:ext cx="1500509" cy="478519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30330" y="2381840"/>
            <a:ext cx="2097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Blackmoor LET"/>
                <a:cs typeface="Blackmoor LET"/>
              </a:rPr>
              <a:t>Phase 1</a:t>
            </a:r>
            <a:endParaRPr lang="en-US" sz="5400" dirty="0">
              <a:solidFill>
                <a:srgbClr val="FF0000"/>
              </a:solidFill>
              <a:latin typeface="Blackmoor LET"/>
              <a:cs typeface="Blackmoor LE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440" y="3585455"/>
            <a:ext cx="2148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Blackmoor LET"/>
                <a:cs typeface="Blackmoor LET"/>
              </a:rPr>
              <a:t>Phase 2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12059" y="4554571"/>
            <a:ext cx="211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Blackmoor LET"/>
                <a:cs typeface="Blackmoor LET"/>
              </a:rPr>
              <a:t>Phase 3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3094128">
            <a:off x="3374559" y="4699448"/>
            <a:ext cx="1120962" cy="17266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40947" y="5926536"/>
            <a:ext cx="3659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Blackmoor LET"/>
                <a:cs typeface="Blackmoor LET"/>
              </a:rPr>
              <a:t>Magda’s Plan</a:t>
            </a:r>
            <a:endParaRPr lang="en-US" sz="5400" dirty="0">
              <a:latin typeface="Blackmoor LET"/>
              <a:cs typeface="Blackmoor LET"/>
            </a:endParaRPr>
          </a:p>
        </p:txBody>
      </p:sp>
      <p:sp>
        <p:nvSpPr>
          <p:cNvPr id="15" name="Bent Arrow 14"/>
          <p:cNvSpPr/>
          <p:nvPr/>
        </p:nvSpPr>
        <p:spPr>
          <a:xfrm rot="3845672">
            <a:off x="4332741" y="6039001"/>
            <a:ext cx="468802" cy="34942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3786233">
            <a:off x="4781485" y="5868270"/>
            <a:ext cx="468802" cy="34942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4087878">
            <a:off x="3992028" y="6156351"/>
            <a:ext cx="468802" cy="34942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4087878">
            <a:off x="3534076" y="6326177"/>
            <a:ext cx="468802" cy="34942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3573614">
            <a:off x="5071771" y="6086391"/>
            <a:ext cx="633159" cy="949022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Krafft’s Work with German High Command 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Picture 5" descr="montgom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00" y="2698981"/>
            <a:ext cx="3188114" cy="2981093"/>
          </a:xfrm>
          <a:prstGeom prst="rect">
            <a:avLst/>
          </a:prstGeom>
        </p:spPr>
      </p:pic>
      <p:pic>
        <p:nvPicPr>
          <p:cNvPr id="7" name="Picture 6" descr="general_pat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620" y="2669736"/>
            <a:ext cx="2753153" cy="301033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Krafft’s Work in Peenemünde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8" name="Picture 7" descr="250px-Ellipse_latus_rect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3118402"/>
            <a:ext cx="2010816" cy="1994729"/>
          </a:xfrm>
          <a:prstGeom prst="rect">
            <a:avLst/>
          </a:prstGeom>
        </p:spPr>
      </p:pic>
      <p:pic>
        <p:nvPicPr>
          <p:cNvPr id="9" name="Picture 8" descr="ballistic-missile-traject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505" y="2960848"/>
            <a:ext cx="3389053" cy="2295848"/>
          </a:xfrm>
          <a:prstGeom prst="rect">
            <a:avLst/>
          </a:prstGeom>
        </p:spPr>
      </p:pic>
      <p:pic>
        <p:nvPicPr>
          <p:cNvPr id="10" name="Picture 9" descr="Tir A4V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174" y="2267207"/>
            <a:ext cx="2315611" cy="40239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67" dirty="0" smtClean="0">
                <a:latin typeface="Times New Roman"/>
                <a:cs typeface="Times New Roman"/>
              </a:rPr>
              <a:t>Part 1 -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Mystic Land – Hy Brasil</a:t>
            </a:r>
            <a:endParaRPr lang="en-US" sz="4000" dirty="0"/>
          </a:p>
        </p:txBody>
      </p:sp>
      <p:pic>
        <p:nvPicPr>
          <p:cNvPr id="4" name="Content Placeholder 3" descr="Ortelius_1572_Ireland_Ma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001" r="-24001"/>
          <a:stretch>
            <a:fillRect/>
          </a:stretch>
        </p:blipFill>
        <p:spPr>
          <a:xfrm>
            <a:off x="1172717" y="1600200"/>
            <a:ext cx="6612491" cy="3636615"/>
          </a:xfrm>
        </p:spPr>
      </p:pic>
      <p:sp>
        <p:nvSpPr>
          <p:cNvPr id="5" name="TextBox 4"/>
          <p:cNvSpPr txBox="1"/>
          <p:nvPr/>
        </p:nvSpPr>
        <p:spPr>
          <a:xfrm>
            <a:off x="1172717" y="5236815"/>
            <a:ext cx="710017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Irish myths, Hy Brasil was said to be cloaked in mist, 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except for one day every seven years,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when it became visible, but still could not be reached.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698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Krafft’s Work in </a:t>
            </a:r>
            <a:r>
              <a:rPr lang="en-US" sz="4000" dirty="0" err="1" smtClean="0">
                <a:latin typeface="Times New Roman"/>
                <a:cs typeface="Times New Roman"/>
              </a:rPr>
              <a:t>Der</a:t>
            </a:r>
            <a:r>
              <a:rPr lang="en-US" sz="4000" dirty="0" smtClean="0">
                <a:latin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cs typeface="Times New Roman"/>
              </a:rPr>
              <a:t>Reise</a:t>
            </a:r>
            <a:endParaRPr lang="en-US" sz="4000" dirty="0" smtClean="0">
              <a:latin typeface="Times New Roman"/>
              <a:cs typeface="Times New Roman"/>
            </a:endParaRPr>
          </a:p>
        </p:txBody>
      </p:sp>
      <p:pic>
        <p:nvPicPr>
          <p:cNvPr id="7" name="Picture 6" descr="The B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2735785"/>
            <a:ext cx="4401721" cy="3293954"/>
          </a:xfrm>
          <a:prstGeom prst="rect">
            <a:avLst/>
          </a:prstGeom>
        </p:spPr>
      </p:pic>
      <p:pic>
        <p:nvPicPr>
          <p:cNvPr id="8" name="Picture 7" descr="Project_Riese_-_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35785"/>
            <a:ext cx="3695148" cy="35981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05015" y="6333888"/>
            <a:ext cx="473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Counter rotating drives – Thorium 232 (mercury)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267207"/>
            <a:ext cx="804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“Giant” Complex in Owl Mountains                                          The Bell 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Krafft’s Work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6" name="Picture 5" descr="kecksburgacorntru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421" y="2978288"/>
            <a:ext cx="4186988" cy="2918929"/>
          </a:xfrm>
          <a:prstGeom prst="rect">
            <a:avLst/>
          </a:prstGeom>
        </p:spPr>
      </p:pic>
      <p:pic>
        <p:nvPicPr>
          <p:cNvPr id="9" name="Picture 8" descr="Unknow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0" y="2978287"/>
            <a:ext cx="3793126" cy="291892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Krafft’s Work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7" name="Picture 6" descr="acornnazi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609" y="2559118"/>
            <a:ext cx="5461346" cy="371371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Karl Ernst Krafft’s End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5" name="Picture 4" descr="396px-Bundesarchiv_Bild_183-1983-0825-303,_Gedenkstätte_Buchenwald,_Wachturm,_Stacheldrahtza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852" y="2506869"/>
            <a:ext cx="2659496" cy="4022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957" y="3290957"/>
            <a:ext cx="44917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On route to Buchenwald….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All workers &amp; even scientists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at “Die Riesen” were killed…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6 – HITLER’S ASTROLOGER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670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Times New Roman"/>
                <a:cs typeface="Times New Roman"/>
              </a:rPr>
              <a:t>The End…?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39" y="2671142"/>
            <a:ext cx="3175000" cy="349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3913" y="3059043"/>
            <a:ext cx="407027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Maria Orzich - 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Hamburg 1945, two days after Germany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surrendered, sent radio message to all Vril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members: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sz="2400" i="1" dirty="0" smtClean="0">
                <a:latin typeface="Times New Roman"/>
                <a:cs typeface="Times New Roman"/>
              </a:rPr>
              <a:t>“niemand bleibt hier”</a:t>
            </a:r>
            <a:endParaRPr lang="en-US" sz="24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Part 1 -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Mystic Land – identified by UFO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In Rendlesham Forest (1980)  Sgt. James Penniston at RAF Woodbridge Base experienced a telepathic download of binary data when he came in contact with what appeared to be a strange craft.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6" name="Picture 5" descr="rendlesham_fores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3" y="3289018"/>
            <a:ext cx="2668341" cy="2398575"/>
          </a:xfrm>
          <a:prstGeom prst="rect">
            <a:avLst/>
          </a:prstGeom>
        </p:spPr>
      </p:pic>
      <p:pic>
        <p:nvPicPr>
          <p:cNvPr id="7" name="Picture 6" descr="Unknown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197" y="3289018"/>
            <a:ext cx="3198100" cy="2398575"/>
          </a:xfrm>
          <a:prstGeom prst="rect">
            <a:avLst/>
          </a:prstGeom>
        </p:spPr>
      </p:pic>
      <p:pic>
        <p:nvPicPr>
          <p:cNvPr id="8" name="Picture 7" descr="rf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858" y="3289018"/>
            <a:ext cx="2444408" cy="239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History of Nazi Occult Beliefs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Mystic Land – identified by UFO</a:t>
            </a:r>
            <a:endParaRPr lang="en-US" dirty="0"/>
          </a:p>
        </p:txBody>
      </p:sp>
      <p:pic>
        <p:nvPicPr>
          <p:cNvPr id="4" name="Content Placeholder 3" descr="Rendlesham Forest UFO Binary Code Decoded.jpg"/>
          <p:cNvPicPr>
            <a:picLocks noGrp="1" noChangeAspect="1"/>
          </p:cNvPicPr>
          <p:nvPr>
            <p:ph idx="1"/>
          </p:nvPr>
        </p:nvPicPr>
        <p:blipFill>
          <a:blip r:embed="rId3"/>
          <a:srcRect t="-67816" b="-67816"/>
          <a:stretch>
            <a:fillRect/>
          </a:stretch>
        </p:blipFill>
        <p:spPr>
          <a:xfrm>
            <a:off x="539386" y="5248292"/>
            <a:ext cx="8229600" cy="2014125"/>
          </a:xfrm>
        </p:spPr>
      </p:pic>
      <p:sp>
        <p:nvSpPr>
          <p:cNvPr id="5" name="TextBox 4"/>
          <p:cNvSpPr txBox="1"/>
          <p:nvPr/>
        </p:nvSpPr>
        <p:spPr>
          <a:xfrm>
            <a:off x="396482" y="1686185"/>
            <a:ext cx="8372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Dozens of USAF personnel at RAF Base Woodbridge were eyewitnesses to this 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UFO event and is considered “Britain’s Roswell”.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334" y="2784492"/>
            <a:ext cx="3289300" cy="2463800"/>
          </a:xfrm>
          <a:prstGeom prst="rect">
            <a:avLst/>
          </a:prstGeom>
        </p:spPr>
      </p:pic>
      <p:pic>
        <p:nvPicPr>
          <p:cNvPr id="7" name="Picture 6" descr="Westbridge RA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789" y="2784492"/>
            <a:ext cx="2806718" cy="2338321"/>
          </a:xfrm>
          <a:prstGeom prst="rect">
            <a:avLst/>
          </a:prstGeom>
        </p:spPr>
      </p:pic>
      <p:pic>
        <p:nvPicPr>
          <p:cNvPr id="8" name="Picture 7" descr="UFO Symbol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117" y="2784492"/>
            <a:ext cx="2974599" cy="2338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Part 1 -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4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Mystic Land –ID’ed in modern times</a:t>
            </a:r>
            <a:endParaRPr lang="en-US" sz="4000" dirty="0"/>
          </a:p>
        </p:txBody>
      </p:sp>
      <p:pic>
        <p:nvPicPr>
          <p:cNvPr id="4" name="Content Placeholder 3" descr="Hy-Brasi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>
          <a:xfrm>
            <a:off x="1111065" y="1600200"/>
            <a:ext cx="6803381" cy="3741597"/>
          </a:xfrm>
        </p:spPr>
      </p:pic>
      <p:sp>
        <p:nvSpPr>
          <p:cNvPr id="3" name="TextBox 2"/>
          <p:cNvSpPr txBox="1"/>
          <p:nvPr/>
        </p:nvSpPr>
        <p:spPr>
          <a:xfrm>
            <a:off x="804865" y="5680493"/>
            <a:ext cx="7646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52’00” N, 13</a:t>
            </a:r>
            <a:r>
              <a:rPr lang="fr-FR" sz="2000" dirty="0" smtClean="0">
                <a:latin typeface="Times New Roman"/>
                <a:cs typeface="Times New Roman"/>
              </a:rPr>
              <a:t>’</a:t>
            </a:r>
            <a:r>
              <a:rPr lang="en-US" sz="2000" dirty="0" smtClean="0">
                <a:latin typeface="Times New Roman"/>
                <a:cs typeface="Times New Roman"/>
              </a:rPr>
              <a:t>00” W appears to be significant in ancient &amp; modern times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Part </a:t>
            </a:r>
            <a:r>
              <a:rPr lang="en-US" sz="2800" dirty="0" smtClean="0">
                <a:latin typeface="Times New Roman"/>
                <a:cs typeface="Times New Roman"/>
              </a:rPr>
              <a:t>2 </a:t>
            </a:r>
            <a:r>
              <a:rPr lang="en-US" sz="2800" dirty="0">
                <a:latin typeface="Times New Roman"/>
                <a:cs typeface="Times New Roman"/>
              </a:rPr>
              <a:t>- History of Nazi Occult Beliefs</a:t>
            </a:r>
            <a:br>
              <a:rPr lang="en-US" sz="2800" dirty="0">
                <a:latin typeface="Times New Roman"/>
                <a:cs typeface="Times New Roman"/>
              </a:rPr>
            </a:br>
            <a:r>
              <a:rPr lang="en-US" sz="36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Hollow Earth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British astronomer Sir Edmund Halley first suggests earth is hollow, with four concentric spheres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Jules Verne (1864) writes </a:t>
            </a:r>
            <a:r>
              <a:rPr lang="en-US" sz="2800" i="1" dirty="0" smtClean="0">
                <a:latin typeface="Times New Roman"/>
                <a:cs typeface="Times New Roman"/>
              </a:rPr>
              <a:t>Voyage to the Center of the Earth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Britain’s Edward Bulwer</a:t>
            </a:r>
            <a:r>
              <a:rPr lang="en-US" sz="2800" dirty="0">
                <a:latin typeface="Times New Roman"/>
                <a:cs typeface="Times New Roman"/>
              </a:rPr>
              <a:t>-Lytton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    writes </a:t>
            </a:r>
            <a:r>
              <a:rPr lang="en-US" sz="2800" dirty="0">
                <a:latin typeface="Times New Roman"/>
                <a:cs typeface="Times New Roman"/>
              </a:rPr>
              <a:t>“The </a:t>
            </a:r>
            <a:r>
              <a:rPr lang="en-US" sz="2800" dirty="0" smtClean="0">
                <a:latin typeface="Times New Roman"/>
                <a:cs typeface="Times New Roman"/>
              </a:rPr>
              <a:t>Coming </a:t>
            </a:r>
            <a:r>
              <a:rPr lang="en-US" sz="2800" dirty="0">
                <a:latin typeface="Times New Roman"/>
                <a:cs typeface="Times New Roman"/>
              </a:rPr>
              <a:t>Race” </a:t>
            </a:r>
            <a:r>
              <a:rPr lang="en-US" sz="2800" dirty="0" smtClean="0">
                <a:latin typeface="Times New Roman"/>
                <a:cs typeface="Times New Roman"/>
              </a:rPr>
              <a:t>             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    (</a:t>
            </a:r>
            <a:r>
              <a:rPr lang="en-US" sz="2800" dirty="0">
                <a:latin typeface="Times New Roman"/>
                <a:cs typeface="Times New Roman"/>
              </a:rPr>
              <a:t>1871</a:t>
            </a:r>
            <a:r>
              <a:rPr lang="en-US" sz="2800" dirty="0" smtClean="0">
                <a:latin typeface="Times New Roman"/>
                <a:cs typeface="Times New Roman"/>
              </a:rPr>
              <a:t>) on a subterranean </a:t>
            </a:r>
          </a:p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   human </a:t>
            </a:r>
            <a:r>
              <a:rPr lang="en-US" sz="2800" dirty="0">
                <a:latin typeface="Times New Roman"/>
                <a:cs typeface="Times New Roman"/>
              </a:rPr>
              <a:t>like race called the </a:t>
            </a:r>
          </a:p>
          <a:p>
            <a:pPr>
              <a:buNone/>
            </a:pPr>
            <a:r>
              <a:rPr lang="en-US" sz="2800" dirty="0">
                <a:latin typeface="Times New Roman"/>
                <a:cs typeface="Times New Roman"/>
              </a:rPr>
              <a:t>   “Vril-ya”</a:t>
            </a:r>
          </a:p>
          <a:p>
            <a:endParaRPr lang="en-US" sz="2800" i="1" dirty="0" smtClean="0">
              <a:latin typeface="Times New Roman"/>
              <a:cs typeface="Times New Roman"/>
            </a:endParaRPr>
          </a:p>
          <a:p>
            <a:endParaRPr lang="en-US" sz="2800" i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vril-the-power-of-the-coming-race-by-sir-edward-bulwer-lytton-screensho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466" y="3407912"/>
            <a:ext cx="2141317" cy="321197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98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11" dirty="0" smtClean="0">
                <a:latin typeface="Times New Roman"/>
                <a:cs typeface="Times New Roman"/>
              </a:rPr>
              <a:t>Part 2 - History of Nazi Occult Beliefs</a:t>
            </a: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4000" dirty="0">
                <a:solidFill>
                  <a:srgbClr val="FF0000"/>
                </a:solidFill>
                <a:latin typeface="Times New Roman"/>
                <a:cs typeface="Times New Roman"/>
              </a:rPr>
              <a:t>The Hollow 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Earth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  Lytton </a:t>
            </a:r>
            <a:r>
              <a:rPr lang="en-US" dirty="0">
                <a:latin typeface="Times New Roman"/>
                <a:cs typeface="Times New Roman"/>
              </a:rPr>
              <a:t>describes the Vril-ya </a:t>
            </a:r>
            <a:r>
              <a:rPr lang="en-US" dirty="0" smtClean="0">
                <a:latin typeface="Times New Roman"/>
                <a:cs typeface="Times New Roman"/>
              </a:rPr>
              <a:t>race as living beneath </a:t>
            </a:r>
            <a:r>
              <a:rPr lang="en-US" dirty="0">
                <a:latin typeface="Times New Roman"/>
                <a:cs typeface="Times New Roman"/>
              </a:rPr>
              <a:t>the earth &amp; </a:t>
            </a:r>
            <a:r>
              <a:rPr lang="en-US" dirty="0" smtClean="0">
                <a:latin typeface="Times New Roman"/>
                <a:cs typeface="Times New Roman"/>
              </a:rPr>
              <a:t>planned 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to </a:t>
            </a:r>
            <a:r>
              <a:rPr lang="en-US" dirty="0">
                <a:latin typeface="Times New Roman"/>
                <a:cs typeface="Times New Roman"/>
              </a:rPr>
              <a:t>conquer the world </a:t>
            </a:r>
            <a:r>
              <a:rPr lang="en-US" dirty="0" smtClean="0">
                <a:latin typeface="Times New Roman"/>
                <a:cs typeface="Times New Roman"/>
              </a:rPr>
              <a:t>using </a:t>
            </a:r>
          </a:p>
          <a:p>
            <a:pPr>
              <a:buNone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smtClean="0">
                <a:solidFill>
                  <a:srgbClr val="F228FF"/>
                </a:solidFill>
                <a:latin typeface="Times New Roman"/>
                <a:cs typeface="Times New Roman"/>
              </a:rPr>
              <a:t>VRIL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    a </a:t>
            </a:r>
            <a:r>
              <a:rPr lang="en-US" dirty="0">
                <a:latin typeface="Times New Roman"/>
                <a:cs typeface="Times New Roman"/>
              </a:rPr>
              <a:t>psychokinetic energy.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holloweart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441" y="2731598"/>
            <a:ext cx="3329867" cy="3127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1375</Words>
  <Application>Microsoft Macintosh PowerPoint</Application>
  <PresentationFormat>On-screen Show (4:3)</PresentationFormat>
  <Paragraphs>206</Paragraphs>
  <Slides>44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HITLER’S ASTROLOGER</vt:lpstr>
      <vt:lpstr>Part 1 - History of Nazi Occult Beliefs The Mystic Land – first mentioned</vt:lpstr>
      <vt:lpstr>Part 1 - History of Nazi Occult Beliefs The Mystic Land – first identified</vt:lpstr>
      <vt:lpstr>Part 1 - History of Nazi Occult Beliefs The Mystic Land – Hy Brasil</vt:lpstr>
      <vt:lpstr>Part 1 - History of Nazi Occult Beliefs The Mystic Land – identified by UFO</vt:lpstr>
      <vt:lpstr>History of Nazi Occult Beliefs The Mystic Land – identified by UFO</vt:lpstr>
      <vt:lpstr>Part 1 - History of Nazi Occult Beliefs The Mystic Land –ID’ed in modern times</vt:lpstr>
      <vt:lpstr>Part 2 - History of Nazi Occult Beliefs The Hollow Earth</vt:lpstr>
      <vt:lpstr>Part 2 - History of Nazi Occult Beliefs The Hollow Earth</vt:lpstr>
      <vt:lpstr>Part 3 - History of Nazi Occult Beliefs The Energy – Vril</vt:lpstr>
      <vt:lpstr>Part 4 - History of Nazi Occult Beliefs The German Interpretation</vt:lpstr>
      <vt:lpstr>Part 4 - History of Nazi Occult Beliefs The German Interpretation</vt:lpstr>
      <vt:lpstr>Part 4 - History of Nazi Occult Beliefs The German Interpretation</vt:lpstr>
      <vt:lpstr>Part 4 - History of Nazi Occult Beliefs The German Interpretation</vt:lpstr>
      <vt:lpstr>Part 4 - History of Nazi Occult Beliefs The German Interpretation</vt:lpstr>
      <vt:lpstr>Part 4 - History of Nazi Occult Beliefs The German Interpretation</vt:lpstr>
      <vt:lpstr>Part 4 - History of Nazi Occult Beliefs The Nazi Interpretation</vt:lpstr>
      <vt:lpstr>Part 4 - History of Nazi Occult Beliefs The Nazi Interpretation</vt:lpstr>
      <vt:lpstr>Part 4 - History of Nazi Occult Beliefs The Nazi Interpretation</vt:lpstr>
      <vt:lpstr>Part 4 - History of Nazi Occult Beliefs The Nazi Interpretation</vt:lpstr>
      <vt:lpstr>Part 5 - History of Nazi Occult Beliefs WonderWeapons</vt:lpstr>
      <vt:lpstr>Part 5 - History of Nazi Occult Beliefs WonderWeapons</vt:lpstr>
      <vt:lpstr>Part 5 - History of Nazi Occult Beliefs WonderWeapons</vt:lpstr>
      <vt:lpstr>Part 5 - History of Nazi Occult Beliefs WonderWeapons</vt:lpstr>
      <vt:lpstr>Part 5 - History of Nazi Occult Beliefs WonderWeapons</vt:lpstr>
      <vt:lpstr>Part 6 – HITLER’S ASTROLOGER The STORY</vt:lpstr>
      <vt:lpstr>Part 6 – HITLER’S ASTROLOGER The STORY</vt:lpstr>
      <vt:lpstr>Part 6 – HITLER’S ASTROLOGER The STORY</vt:lpstr>
      <vt:lpstr>Part 6 – HITLER’S ASTROLOGER The STORY</vt:lpstr>
      <vt:lpstr>Part 6 – HITLER’S ASTROLOGER The STORY</vt:lpstr>
      <vt:lpstr>Part 6 – HITLER’S ASTROLOGER The STORY</vt:lpstr>
      <vt:lpstr>Part 6 – HITLER’S ASTROLOGER The STORY</vt:lpstr>
      <vt:lpstr>Part 6 – HITLER’S ASTROLOGER The STORY</vt:lpstr>
      <vt:lpstr>Part 6 – HITLER’S ASTROLOGER The STORY</vt:lpstr>
      <vt:lpstr>Part 6 – HITLER’S ASTROLOGER The STORY</vt:lpstr>
      <vt:lpstr>Part 6 – HITLER’S ASTROLOGER The STORY</vt:lpstr>
      <vt:lpstr>Part 6 – HITLER’S ASTROLOGER The STORY</vt:lpstr>
      <vt:lpstr>Part 6 – HITLER’S ASTROLOGER The STORY</vt:lpstr>
      <vt:lpstr>Part 6 – HITLER’S ASTROLOGER The STORY</vt:lpstr>
      <vt:lpstr>Part 6 – HITLER’S ASTROLOGER The STORY</vt:lpstr>
      <vt:lpstr>Part 6 – HITLER’S ASTROLOGER The STORY</vt:lpstr>
      <vt:lpstr>Part 6 – HITLER’S ASTROLOGER The STORY</vt:lpstr>
      <vt:lpstr>Part 6 – HITLER’S ASTROLOGER The STORY</vt:lpstr>
      <vt:lpstr>Part 6 – HITLER’S ASTROLOGER The STORY</vt:lpstr>
    </vt:vector>
  </TitlesOfParts>
  <Company>BeTheWater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HITLER’S ASTROLOGER</dc:title>
  <dc:creator>David Perkins</dc:creator>
  <cp:lastModifiedBy>David Perkins</cp:lastModifiedBy>
  <cp:revision>36</cp:revision>
  <dcterms:created xsi:type="dcterms:W3CDTF">2015-03-22T06:22:37Z</dcterms:created>
  <dcterms:modified xsi:type="dcterms:W3CDTF">2015-03-22T06:35:02Z</dcterms:modified>
</cp:coreProperties>
</file>