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2" r:id="rId3"/>
    <p:sldId id="268" r:id="rId4"/>
    <p:sldId id="258" r:id="rId5"/>
    <p:sldId id="259" r:id="rId6"/>
    <p:sldId id="267" r:id="rId7"/>
    <p:sldId id="269" r:id="rId8"/>
    <p:sldId id="263" r:id="rId9"/>
    <p:sldId id="264" r:id="rId10"/>
    <p:sldId id="270" r:id="rId11"/>
    <p:sldId id="271" r:id="rId12"/>
    <p:sldId id="27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34" d="100"/>
          <a:sy n="134" d="100"/>
        </p:scale>
        <p:origin x="-83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A46D79-04D2-3145-B118-CAA23F928DEE}" type="datetimeFigureOut">
              <a:rPr lang="en-US" smtClean="0"/>
              <a:pPr/>
              <a:t>10/19/15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22E5E1-ED99-6346-9415-C9E149730F0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46D79-04D2-3145-B118-CAA23F928DEE}" type="datetimeFigureOut">
              <a:rPr lang="en-US" smtClean="0"/>
              <a:pPr/>
              <a:t>10/19/15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2E5E1-ED99-6346-9415-C9E149730F0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mailto:davidbryantperkins@gmail.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4" Type="http://schemas.openxmlformats.org/officeDocument/2006/relationships/image" Target="../media/image5.gif"/><Relationship Id="rId5" Type="http://schemas.openxmlformats.org/officeDocument/2006/relationships/image" Target="../media/image6.gif"/><Relationship Id="rId6" Type="http://schemas.openxmlformats.org/officeDocument/2006/relationships/image" Target="../media/image7.gif"/><Relationship Id="rId7" Type="http://schemas.openxmlformats.org/officeDocument/2006/relationships/image" Target="../media/image8.gif"/><Relationship Id="rId8" Type="http://schemas.openxmlformats.org/officeDocument/2006/relationships/image" Target="../media/image9.gif"/><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5"/>
            <a:ext cx="7772400" cy="1470025"/>
          </a:xfrm>
        </p:spPr>
        <p:txBody>
          <a:bodyPr>
            <a:normAutofit fontScale="90000"/>
          </a:bodyPr>
          <a:lstStyle/>
          <a:p>
            <a:r>
              <a:rPr lang="en-US" sz="4800" dirty="0" smtClean="0">
                <a:solidFill>
                  <a:srgbClr val="0000FF"/>
                </a:solidFill>
              </a:rPr>
              <a:t/>
            </a:r>
            <a:br>
              <a:rPr lang="en-US" sz="4800" dirty="0" smtClean="0">
                <a:solidFill>
                  <a:srgbClr val="0000FF"/>
                </a:solidFill>
              </a:rPr>
            </a:br>
            <a:r>
              <a:rPr lang="en-US" sz="4800" dirty="0" smtClean="0">
                <a:solidFill>
                  <a:srgbClr val="0000FF"/>
                </a:solidFill>
              </a:rPr>
              <a:t/>
            </a:r>
            <a:br>
              <a:rPr lang="en-US" sz="4800" dirty="0" smtClean="0">
                <a:solidFill>
                  <a:srgbClr val="0000FF"/>
                </a:solidFill>
              </a:rPr>
            </a:br>
            <a:r>
              <a:rPr lang="en-US" sz="4800" dirty="0" smtClean="0">
                <a:solidFill>
                  <a:srgbClr val="0000FF"/>
                </a:solidFill>
              </a:rPr>
              <a:t>Network </a:t>
            </a:r>
            <a:r>
              <a:rPr lang="en-US" sz="4800" dirty="0" smtClean="0">
                <a:solidFill>
                  <a:srgbClr val="0000FF"/>
                </a:solidFill>
              </a:rPr>
              <a:t>Language Learners Sister Schools Program</a:t>
            </a:r>
            <a:endParaRPr lang="en-US" sz="4800" dirty="0">
              <a:solidFill>
                <a:srgbClr val="0000FF"/>
              </a:solidFill>
            </a:endParaRPr>
          </a:p>
        </p:txBody>
      </p:sp>
      <p:pic>
        <p:nvPicPr>
          <p:cNvPr id="6" name="Picture 5" descr="3598548.png"/>
          <p:cNvPicPr>
            <a:picLocks noChangeAspect="1"/>
          </p:cNvPicPr>
          <p:nvPr/>
        </p:nvPicPr>
        <p:blipFill>
          <a:blip r:embed="rId2"/>
          <a:stretch>
            <a:fillRect/>
          </a:stretch>
        </p:blipFill>
        <p:spPr>
          <a:xfrm>
            <a:off x="2916076" y="2276939"/>
            <a:ext cx="3339472" cy="3022147"/>
          </a:xfrm>
          <a:prstGeom prst="rect">
            <a:avLst/>
          </a:prstGeom>
        </p:spPr>
      </p:pic>
      <p:sp>
        <p:nvSpPr>
          <p:cNvPr id="7" name="TextBox 6"/>
          <p:cNvSpPr txBox="1"/>
          <p:nvPr/>
        </p:nvSpPr>
        <p:spPr>
          <a:xfrm>
            <a:off x="3291761" y="5587000"/>
            <a:ext cx="2686064" cy="369332"/>
          </a:xfrm>
          <a:prstGeom prst="rect">
            <a:avLst/>
          </a:prstGeom>
          <a:noFill/>
        </p:spPr>
        <p:txBody>
          <a:bodyPr wrap="none" rtlCol="0">
            <a:spAutoFit/>
          </a:bodyPr>
          <a:lstStyle/>
          <a:p>
            <a:r>
              <a:rPr lang="en-US" dirty="0" smtClean="0"/>
              <a:t>By David Bryant Perkins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Theoretical Framework for NLLSS</a:t>
            </a:r>
            <a:br>
              <a:rPr lang="en-US" dirty="0" smtClean="0">
                <a:solidFill>
                  <a:srgbClr val="0000FF"/>
                </a:solidFill>
              </a:rPr>
            </a:br>
            <a:endParaRPr lang="en-US" dirty="0"/>
          </a:p>
        </p:txBody>
      </p:sp>
      <p:sp>
        <p:nvSpPr>
          <p:cNvPr id="3" name="TextBox 2"/>
          <p:cNvSpPr txBox="1"/>
          <p:nvPr/>
        </p:nvSpPr>
        <p:spPr>
          <a:xfrm>
            <a:off x="0" y="987732"/>
            <a:ext cx="9144000" cy="4247317"/>
          </a:xfrm>
          <a:prstGeom prst="rect">
            <a:avLst/>
          </a:prstGeom>
          <a:noFill/>
        </p:spPr>
        <p:txBody>
          <a:bodyPr wrap="square" rtlCol="0">
            <a:spAutoFit/>
          </a:bodyPr>
          <a:lstStyle/>
          <a:p>
            <a:r>
              <a:rPr lang="en-US" b="1" dirty="0" smtClean="0"/>
              <a:t>                                                                    </a:t>
            </a:r>
          </a:p>
          <a:p>
            <a:pPr algn="ctr"/>
            <a:r>
              <a:rPr lang="en-US" b="1" u="sng" dirty="0" smtClean="0"/>
              <a:t>Continued</a:t>
            </a:r>
          </a:p>
          <a:p>
            <a:pPr algn="ctr"/>
            <a:endParaRPr lang="en-US" b="1" u="sng" dirty="0" smtClean="0"/>
          </a:p>
          <a:p>
            <a:endParaRPr lang="en-US" b="1" u="sng" dirty="0" smtClean="0"/>
          </a:p>
          <a:p>
            <a:r>
              <a:rPr lang="en-US" b="1" u="sng" dirty="0" smtClean="0"/>
              <a:t>NLLSS Component</a:t>
            </a:r>
            <a:r>
              <a:rPr lang="en-US" dirty="0" smtClean="0"/>
              <a:t>                     </a:t>
            </a:r>
            <a:r>
              <a:rPr lang="en-US" b="1" u="sng" dirty="0" smtClean="0"/>
              <a:t>Supportive Study</a:t>
            </a:r>
            <a:r>
              <a:rPr lang="en-US" dirty="0" smtClean="0"/>
              <a:t>             </a:t>
            </a:r>
            <a:r>
              <a:rPr lang="en-US" b="1" u="sng" dirty="0" smtClean="0"/>
              <a:t>Theoretical </a:t>
            </a:r>
            <a:r>
              <a:rPr lang="en-US" b="1" u="sng" dirty="0" smtClean="0"/>
              <a:t>Framework</a:t>
            </a:r>
            <a:endParaRPr lang="en-US" dirty="0" smtClean="0"/>
          </a:p>
          <a:p>
            <a:endParaRPr lang="en-US" dirty="0" smtClean="0"/>
          </a:p>
          <a:p>
            <a:r>
              <a:rPr lang="en-US" dirty="0" smtClean="0"/>
              <a:t>Reduction </a:t>
            </a:r>
            <a:r>
              <a:rPr lang="en-US" dirty="0" smtClean="0"/>
              <a:t>of cognitive load</a:t>
            </a:r>
            <a:r>
              <a:rPr lang="en-US" dirty="0" smtClean="0"/>
              <a:t>       Morrison </a:t>
            </a:r>
            <a:r>
              <a:rPr lang="en-US" dirty="0" smtClean="0"/>
              <a:t>&amp; </a:t>
            </a:r>
            <a:r>
              <a:rPr lang="en-US" dirty="0" smtClean="0"/>
              <a:t>Anglin</a:t>
            </a:r>
            <a:r>
              <a:rPr lang="en-US" dirty="0" smtClean="0"/>
              <a:t> (2005</a:t>
            </a:r>
            <a:r>
              <a:rPr lang="en-US" dirty="0" smtClean="0"/>
              <a:t>)               Cognitive </a:t>
            </a:r>
            <a:r>
              <a:rPr lang="en-US" dirty="0" smtClean="0"/>
              <a:t>Load</a:t>
            </a:r>
            <a:endParaRPr lang="en-US" dirty="0" smtClean="0"/>
          </a:p>
          <a:p>
            <a:r>
              <a:rPr lang="en-US" dirty="0" smtClean="0"/>
              <a:t>in </a:t>
            </a:r>
            <a:r>
              <a:rPr lang="en-US" dirty="0" smtClean="0"/>
              <a:t>language </a:t>
            </a:r>
            <a:r>
              <a:rPr lang="en-US" dirty="0" smtClean="0"/>
              <a:t>learning</a:t>
            </a:r>
          </a:p>
          <a:p>
            <a:endParaRPr lang="en-US" dirty="0" smtClean="0"/>
          </a:p>
          <a:p>
            <a:r>
              <a:rPr lang="en-US" dirty="0" smtClean="0"/>
              <a:t>Story </a:t>
            </a:r>
            <a:r>
              <a:rPr lang="en-US" dirty="0" smtClean="0"/>
              <a:t>telling in </a:t>
            </a:r>
            <a:r>
              <a:rPr lang="en-US" dirty="0" smtClean="0"/>
              <a:t>language                  </a:t>
            </a:r>
            <a:r>
              <a:rPr lang="en-US" dirty="0" smtClean="0"/>
              <a:t>McDonald (2009)</a:t>
            </a:r>
            <a:r>
              <a:rPr lang="en-US" dirty="0" smtClean="0"/>
              <a:t>                   Reflective </a:t>
            </a:r>
            <a:r>
              <a:rPr lang="en-US" dirty="0" smtClean="0"/>
              <a:t>Processing</a:t>
            </a:r>
            <a:endParaRPr lang="en-US" dirty="0" smtClean="0"/>
          </a:p>
          <a:p>
            <a:endParaRPr lang="en-US" dirty="0" smtClean="0"/>
          </a:p>
          <a:p>
            <a:r>
              <a:rPr lang="en-US" dirty="0" smtClean="0"/>
              <a:t>Use </a:t>
            </a:r>
            <a:r>
              <a:rPr lang="en-US" dirty="0" smtClean="0"/>
              <a:t>of social media (blogs,</a:t>
            </a:r>
            <a:r>
              <a:rPr lang="en-US" dirty="0" smtClean="0"/>
              <a:t>          </a:t>
            </a:r>
            <a:r>
              <a:rPr lang="en-US" dirty="0" smtClean="0"/>
              <a:t>Waely</a:t>
            </a:r>
            <a:r>
              <a:rPr lang="en-US" dirty="0" smtClean="0"/>
              <a:t> </a:t>
            </a:r>
            <a:r>
              <a:rPr lang="en-US" dirty="0" smtClean="0"/>
              <a:t>&amp; </a:t>
            </a:r>
            <a:r>
              <a:rPr lang="en-US" dirty="0" smtClean="0"/>
              <a:t>Aburezeq</a:t>
            </a:r>
            <a:r>
              <a:rPr lang="en-US" dirty="0" smtClean="0"/>
              <a:t> (2013</a:t>
            </a:r>
            <a:r>
              <a:rPr lang="en-US" dirty="0" smtClean="0"/>
              <a:t>)            Social Learning</a:t>
            </a:r>
          </a:p>
          <a:p>
            <a:r>
              <a:rPr lang="en-US" dirty="0" smtClean="0"/>
              <a:t>texting</a:t>
            </a:r>
            <a:r>
              <a:rPr lang="en-US" dirty="0" smtClean="0"/>
              <a:t>, video) for language</a:t>
            </a:r>
            <a:r>
              <a:rPr lang="en-US" dirty="0" smtClean="0"/>
              <a:t> </a:t>
            </a:r>
          </a:p>
          <a:p>
            <a:r>
              <a:rPr lang="en-US" dirty="0" smtClean="0"/>
              <a:t>learning</a:t>
            </a:r>
          </a:p>
          <a:p>
            <a:endParaRPr lang="en-US" dirty="0"/>
          </a:p>
        </p:txBody>
      </p:sp>
      <p:pic>
        <p:nvPicPr>
          <p:cNvPr id="5" name="Picture 4" descr="images.jpeg"/>
          <p:cNvPicPr>
            <a:picLocks noChangeAspect="1"/>
          </p:cNvPicPr>
          <p:nvPr/>
        </p:nvPicPr>
        <p:blipFill>
          <a:blip r:embed="rId2"/>
          <a:stretch>
            <a:fillRect/>
          </a:stretch>
        </p:blipFill>
        <p:spPr>
          <a:xfrm>
            <a:off x="5187443" y="4874520"/>
            <a:ext cx="1573535" cy="147179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5"/>
            <a:ext cx="9144000" cy="1470025"/>
          </a:xfrm>
        </p:spPr>
        <p:txBody>
          <a:bodyPr>
            <a:normAutofit/>
          </a:bodyPr>
          <a:lstStyle/>
          <a:p>
            <a:r>
              <a:rPr lang="en-US" sz="3000" dirty="0" smtClean="0">
                <a:solidFill>
                  <a:srgbClr val="0000FF"/>
                </a:solidFill>
              </a:rPr>
              <a:t>Network </a:t>
            </a:r>
            <a:r>
              <a:rPr lang="en-US" sz="3000" dirty="0" smtClean="0">
                <a:solidFill>
                  <a:srgbClr val="0000FF"/>
                </a:solidFill>
              </a:rPr>
              <a:t>Language Learners Sister Schools Program</a:t>
            </a:r>
            <a:endParaRPr lang="en-US" sz="3000" dirty="0">
              <a:solidFill>
                <a:srgbClr val="0000FF"/>
              </a:solidFill>
            </a:endParaRPr>
          </a:p>
        </p:txBody>
      </p:sp>
      <p:pic>
        <p:nvPicPr>
          <p:cNvPr id="6" name="Picture 5" descr="3598548.png"/>
          <p:cNvPicPr>
            <a:picLocks noChangeAspect="1"/>
          </p:cNvPicPr>
          <p:nvPr/>
        </p:nvPicPr>
        <p:blipFill>
          <a:blip r:embed="rId2"/>
          <a:stretch>
            <a:fillRect/>
          </a:stretch>
        </p:blipFill>
        <p:spPr>
          <a:xfrm>
            <a:off x="7236393" y="5401808"/>
            <a:ext cx="1346681" cy="1218716"/>
          </a:xfrm>
          <a:prstGeom prst="rect">
            <a:avLst/>
          </a:prstGeom>
        </p:spPr>
      </p:pic>
      <p:sp>
        <p:nvSpPr>
          <p:cNvPr id="8" name="TextBox 7"/>
          <p:cNvSpPr txBox="1"/>
          <p:nvPr/>
        </p:nvSpPr>
        <p:spPr>
          <a:xfrm>
            <a:off x="667119" y="1154491"/>
            <a:ext cx="7081708" cy="4247317"/>
          </a:xfrm>
          <a:prstGeom prst="rect">
            <a:avLst/>
          </a:prstGeom>
          <a:noFill/>
        </p:spPr>
        <p:txBody>
          <a:bodyPr wrap="square" rtlCol="0">
            <a:spAutoFit/>
          </a:bodyPr>
          <a:lstStyle/>
          <a:p>
            <a:pPr algn="ctr"/>
            <a:r>
              <a:rPr lang="en-US" b="1" dirty="0" smtClean="0"/>
              <a:t>Conclusion</a:t>
            </a:r>
            <a:endParaRPr lang="en-US" dirty="0" smtClean="0"/>
          </a:p>
          <a:p>
            <a:pPr algn="ctr"/>
            <a:r>
              <a:rPr lang="en-US" dirty="0" smtClean="0"/>
              <a:t>	The basic components of the program are rooted in theory</a:t>
            </a:r>
            <a:r>
              <a:rPr lang="en-US" dirty="0" smtClean="0"/>
              <a:t> &amp; existing </a:t>
            </a:r>
            <a:r>
              <a:rPr lang="en-US" dirty="0" smtClean="0"/>
              <a:t>technology via </a:t>
            </a:r>
            <a:r>
              <a:rPr lang="en-US" dirty="0" smtClean="0"/>
              <a:t>internet</a:t>
            </a:r>
            <a:r>
              <a:rPr lang="en-US" dirty="0" smtClean="0"/>
              <a:t>,</a:t>
            </a:r>
            <a:r>
              <a:rPr lang="en-US" dirty="0" smtClean="0"/>
              <a:t> </a:t>
            </a:r>
            <a:r>
              <a:rPr lang="en-US" dirty="0" smtClean="0"/>
              <a:t>web-based tools, program</a:t>
            </a:r>
            <a:r>
              <a:rPr lang="en-US" dirty="0" smtClean="0"/>
              <a:t> </a:t>
            </a:r>
            <a:r>
              <a:rPr lang="en-US" dirty="0" smtClean="0"/>
              <a:t>&amp;</a:t>
            </a:r>
            <a:r>
              <a:rPr lang="en-US" dirty="0" smtClean="0"/>
              <a:t> </a:t>
            </a:r>
            <a:r>
              <a:rPr lang="en-US" dirty="0" smtClean="0"/>
              <a:t>interactive software,</a:t>
            </a:r>
            <a:r>
              <a:rPr lang="en-US" dirty="0" smtClean="0"/>
              <a:t> use </a:t>
            </a:r>
            <a:r>
              <a:rPr lang="en-US" dirty="0" smtClean="0"/>
              <a:t>of multi-media formats, as well as one important element: the </a:t>
            </a:r>
            <a:r>
              <a:rPr lang="en-US" i="1" dirty="0" smtClean="0"/>
              <a:t>Sister Schools</a:t>
            </a:r>
            <a:r>
              <a:rPr lang="en-US" dirty="0" smtClean="0"/>
              <a:t> connected with the </a:t>
            </a:r>
            <a:r>
              <a:rPr lang="en-US" dirty="0" smtClean="0"/>
              <a:t>NLLSS. </a:t>
            </a:r>
            <a:endParaRPr lang="en-US" dirty="0" smtClean="0"/>
          </a:p>
          <a:p>
            <a:pPr algn="ctr"/>
            <a:r>
              <a:rPr lang="en-US" dirty="0" smtClean="0"/>
              <a:t> </a:t>
            </a:r>
          </a:p>
          <a:p>
            <a:pPr algn="ctr"/>
            <a:r>
              <a:rPr lang="en-US" dirty="0" smtClean="0"/>
              <a:t>Besides </a:t>
            </a:r>
            <a:r>
              <a:rPr lang="en-US" dirty="0" smtClean="0"/>
              <a:t>learning a language, the program allows any student to be fully engaged in the country and culture they are learning the language of.  This occurs not only by the elements of the language they are learning, but in the socialization process and global contacts</a:t>
            </a:r>
            <a:r>
              <a:rPr lang="en-US" dirty="0" smtClean="0"/>
              <a:t> developed while engaged in the program.</a:t>
            </a:r>
          </a:p>
          <a:p>
            <a:pPr algn="ctr"/>
            <a:endParaRPr lang="en-US" dirty="0" smtClean="0"/>
          </a:p>
          <a:p>
            <a:pPr algn="ctr"/>
            <a:r>
              <a:rPr lang="en-US" dirty="0" smtClean="0"/>
              <a:t>	The NLLSS program </a:t>
            </a:r>
            <a:r>
              <a:rPr lang="en-US" dirty="0" smtClean="0"/>
              <a:t>offers learners more contact, engagement, and a wider scope in the language they are learning - at a cost that is significantly </a:t>
            </a:r>
            <a:r>
              <a:rPr lang="en-US" i="1" dirty="0" smtClean="0"/>
              <a:t>less</a:t>
            </a:r>
            <a:r>
              <a:rPr lang="en-US" dirty="0" smtClean="0"/>
              <a:t> – than current language learning systems today.</a:t>
            </a:r>
            <a:endParaRPr lang="en-US" dirty="0"/>
          </a:p>
        </p:txBody>
      </p:sp>
      <p:sp>
        <p:nvSpPr>
          <p:cNvPr id="9" name="TextBox 8"/>
          <p:cNvSpPr txBox="1"/>
          <p:nvPr/>
        </p:nvSpPr>
        <p:spPr>
          <a:xfrm>
            <a:off x="667119" y="5401808"/>
            <a:ext cx="3463658" cy="1200329"/>
          </a:xfrm>
          <a:prstGeom prst="rect">
            <a:avLst/>
          </a:prstGeom>
          <a:noFill/>
        </p:spPr>
        <p:txBody>
          <a:bodyPr wrap="none" rtlCol="0">
            <a:spAutoFit/>
          </a:bodyPr>
          <a:lstStyle/>
          <a:p>
            <a:r>
              <a:rPr lang="en-US" dirty="0" smtClean="0">
                <a:solidFill>
                  <a:srgbClr val="FF0000"/>
                </a:solidFill>
              </a:rPr>
              <a:t>Contact: </a:t>
            </a:r>
          </a:p>
          <a:p>
            <a:r>
              <a:rPr lang="en-US" dirty="0" smtClean="0"/>
              <a:t>David Bryant Perkins</a:t>
            </a:r>
          </a:p>
          <a:p>
            <a:r>
              <a:rPr lang="en-US" dirty="0" smtClean="0">
                <a:hlinkClick r:id="rId3"/>
              </a:rPr>
              <a:t>davidbryantperkins@gmail.com</a:t>
            </a:r>
            <a:endParaRPr lang="en-US" dirty="0" smtClean="0"/>
          </a:p>
          <a:p>
            <a:r>
              <a:rPr lang="en-US" dirty="0" smtClean="0"/>
              <a:t>(702) 376 - 4435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References</a:t>
            </a:r>
            <a:endParaRPr lang="en-US" sz="2000" dirty="0"/>
          </a:p>
        </p:txBody>
      </p:sp>
      <p:sp>
        <p:nvSpPr>
          <p:cNvPr id="3" name="Content Placeholder 2"/>
          <p:cNvSpPr>
            <a:spLocks noGrp="1"/>
          </p:cNvSpPr>
          <p:nvPr>
            <p:ph idx="1"/>
          </p:nvPr>
        </p:nvSpPr>
        <p:spPr>
          <a:xfrm>
            <a:off x="457200" y="1231458"/>
            <a:ext cx="8229600" cy="4525963"/>
          </a:xfrm>
        </p:spPr>
        <p:txBody>
          <a:bodyPr>
            <a:normAutofit fontScale="85000" lnSpcReduction="10000"/>
          </a:bodyPr>
          <a:lstStyle/>
          <a:p>
            <a:r>
              <a:rPr lang="en-US" sz="1200" dirty="0" smtClean="0"/>
              <a:t>Clinton, G., &amp; </a:t>
            </a:r>
            <a:r>
              <a:rPr lang="en-US" sz="1200" dirty="0" smtClean="0"/>
              <a:t>Hokanson</a:t>
            </a:r>
            <a:r>
              <a:rPr lang="en-US" sz="1200" dirty="0" smtClean="0"/>
              <a:t>, B. (2012). Creativity in the training and practice </a:t>
            </a:r>
            <a:r>
              <a:rPr lang="en-US" sz="1200" dirty="0" smtClean="0"/>
              <a:t>of</a:t>
            </a:r>
            <a:r>
              <a:rPr lang="en-US" sz="1200" dirty="0" smtClean="0"/>
              <a:t> </a:t>
            </a:r>
            <a:r>
              <a:rPr lang="en-US" sz="1200" dirty="0" smtClean="0"/>
              <a:t>instructional </a:t>
            </a:r>
            <a:r>
              <a:rPr lang="en-US" sz="1200" dirty="0" smtClean="0"/>
              <a:t>designers: the design/creativity loops model. </a:t>
            </a:r>
            <a:r>
              <a:rPr lang="en-US" sz="1200" i="1" dirty="0" smtClean="0"/>
              <a:t>Educational</a:t>
            </a:r>
            <a:r>
              <a:rPr lang="en-US" sz="1200" i="1" dirty="0" smtClean="0"/>
              <a:t> Technology </a:t>
            </a:r>
            <a:r>
              <a:rPr lang="en-US" sz="1200" i="1" dirty="0" smtClean="0"/>
              <a:t>Research &amp; Development</a:t>
            </a:r>
            <a:r>
              <a:rPr lang="en-US" sz="1200" dirty="0" smtClean="0"/>
              <a:t>, </a:t>
            </a:r>
            <a:r>
              <a:rPr lang="en-US" sz="1200" i="1" dirty="0" smtClean="0"/>
              <a:t>60</a:t>
            </a:r>
            <a:r>
              <a:rPr lang="en-US" sz="1200" dirty="0" smtClean="0"/>
              <a:t>(1), 111-130. doi:10.1007/s11423</a:t>
            </a:r>
            <a:r>
              <a:rPr lang="en-US" sz="1200" dirty="0" smtClean="0"/>
              <a:t>-011</a:t>
            </a:r>
            <a:r>
              <a:rPr lang="en-US" sz="1200" dirty="0" smtClean="0"/>
              <a:t>-9216-3</a:t>
            </a:r>
            <a:r>
              <a:rPr lang="en-US" sz="1200" dirty="0" smtClean="0"/>
              <a:t> </a:t>
            </a:r>
          </a:p>
          <a:p>
            <a:endParaRPr lang="en-US" sz="1200" dirty="0" smtClean="0"/>
          </a:p>
          <a:p>
            <a:r>
              <a:rPr lang="en-US" sz="1200" dirty="0" smtClean="0"/>
              <a:t>Cochrane, T., </a:t>
            </a:r>
            <a:r>
              <a:rPr lang="en-US" sz="1200" dirty="0" smtClean="0"/>
              <a:t>Buchem</a:t>
            </a:r>
            <a:r>
              <a:rPr lang="en-US" sz="1200" dirty="0" smtClean="0"/>
              <a:t>, I., Camacho, M., Cronin, C., Gordon, A., &amp; Keegan, H. (2013).</a:t>
            </a:r>
            <a:r>
              <a:rPr lang="en-US" sz="1200" dirty="0" smtClean="0"/>
              <a:t> Building </a:t>
            </a:r>
            <a:r>
              <a:rPr lang="en-US" sz="1200" dirty="0" smtClean="0"/>
              <a:t>global learning communities. </a:t>
            </a:r>
            <a:r>
              <a:rPr lang="en-US" sz="1200" i="1" dirty="0" smtClean="0"/>
              <a:t>Research In Learning Technology</a:t>
            </a:r>
            <a:r>
              <a:rPr lang="en-US" sz="1200" dirty="0" smtClean="0"/>
              <a:t>, </a:t>
            </a:r>
            <a:r>
              <a:rPr lang="en-US" sz="1200" i="1" dirty="0" smtClean="0"/>
              <a:t>21</a:t>
            </a:r>
            <a:r>
              <a:rPr lang="en-US" sz="1200" dirty="0" smtClean="0"/>
              <a:t>1</a:t>
            </a:r>
            <a:r>
              <a:rPr lang="en-US" sz="1200" dirty="0" smtClean="0"/>
              <a:t>-13</a:t>
            </a:r>
            <a:r>
              <a:rPr lang="en-US" sz="1200" dirty="0" smtClean="0"/>
              <a:t>. doi:10.3402/</a:t>
            </a:r>
            <a:r>
              <a:rPr lang="en-US" sz="1200" dirty="0" smtClean="0"/>
              <a:t>rlt.v21i2.2195</a:t>
            </a:r>
          </a:p>
          <a:p>
            <a:endParaRPr lang="en-US" sz="1200" dirty="0" smtClean="0"/>
          </a:p>
          <a:p>
            <a:r>
              <a:rPr lang="en-US" sz="1200" dirty="0" smtClean="0"/>
              <a:t>Gagne, R. M., (1972). Domains of learning. </a:t>
            </a:r>
            <a:r>
              <a:rPr lang="en-US" sz="1200" i="1" dirty="0" smtClean="0"/>
              <a:t>Interchange </a:t>
            </a:r>
            <a:r>
              <a:rPr lang="en-US" sz="1200" dirty="0" smtClean="0"/>
              <a:t>3(1),pp.1-8.</a:t>
            </a:r>
          </a:p>
          <a:p>
            <a:pPr>
              <a:buNone/>
            </a:pPr>
            <a:r>
              <a:rPr lang="en-US" sz="1200" dirty="0" smtClean="0"/>
              <a:t> </a:t>
            </a:r>
          </a:p>
          <a:p>
            <a:r>
              <a:rPr lang="en-US" sz="1200" dirty="0" smtClean="0"/>
              <a:t>Huang, X., </a:t>
            </a:r>
            <a:r>
              <a:rPr lang="en-US" sz="1200" dirty="0" smtClean="0"/>
              <a:t>Dedegikas</a:t>
            </a:r>
            <a:r>
              <a:rPr lang="en-US" sz="1200" dirty="0" smtClean="0"/>
              <a:t>, C., &amp; Walls, J. (2011). Using multimedia technology to teach 	modern </a:t>
            </a:r>
            <a:r>
              <a:rPr lang="en-US" sz="1200" dirty="0" smtClean="0"/>
              <a:t>greek</a:t>
            </a:r>
            <a:r>
              <a:rPr lang="en-US" sz="1200" dirty="0" smtClean="0"/>
              <a:t> language online in china: Development, implementation, and</a:t>
            </a:r>
            <a:r>
              <a:rPr lang="en-US" sz="1200" dirty="0" smtClean="0"/>
              <a:t> evaluation</a:t>
            </a:r>
            <a:r>
              <a:rPr lang="en-US" sz="1200" dirty="0" smtClean="0"/>
              <a:t>. </a:t>
            </a:r>
            <a:r>
              <a:rPr lang="en-US" sz="1200" i="1" dirty="0" smtClean="0"/>
              <a:t>European Journal Of Open, Distance And E-Learning</a:t>
            </a:r>
            <a:r>
              <a:rPr lang="en-US" sz="1200" dirty="0" smtClean="0"/>
              <a:t>, (1</a:t>
            </a:r>
            <a:r>
              <a:rPr lang="en-US" sz="1200" dirty="0" smtClean="0"/>
              <a:t>)</a:t>
            </a:r>
          </a:p>
          <a:p>
            <a:endParaRPr lang="en-US" sz="1200" dirty="0" smtClean="0"/>
          </a:p>
          <a:p>
            <a:r>
              <a:rPr lang="en-US" sz="1200" dirty="0" smtClean="0"/>
              <a:t>Kinshuk</a:t>
            </a:r>
            <a:r>
              <a:rPr lang="en-US" sz="1200" dirty="0" smtClean="0"/>
              <a:t>, &amp; Jesse, R. (2013). Mobile authoring of open educational resources as</a:t>
            </a:r>
            <a:r>
              <a:rPr lang="en-US" sz="1200" dirty="0" smtClean="0"/>
              <a:t> reusable </a:t>
            </a:r>
            <a:r>
              <a:rPr lang="en-US" sz="1200" dirty="0" smtClean="0"/>
              <a:t>learning objects. </a:t>
            </a:r>
            <a:r>
              <a:rPr lang="en-US" sz="1200" i="1" dirty="0" smtClean="0"/>
              <a:t>International Review Of Research In Open And 	Distance Learning</a:t>
            </a:r>
            <a:r>
              <a:rPr lang="en-US" sz="1200" dirty="0" smtClean="0"/>
              <a:t>, </a:t>
            </a:r>
            <a:r>
              <a:rPr lang="en-US" sz="1200" i="1" dirty="0" smtClean="0"/>
              <a:t>14</a:t>
            </a:r>
            <a:r>
              <a:rPr lang="en-US" sz="1200" dirty="0" smtClean="0"/>
              <a:t>(2), 28-52</a:t>
            </a:r>
            <a:r>
              <a:rPr lang="en-US" sz="1200" dirty="0" smtClean="0"/>
              <a:t>.</a:t>
            </a:r>
          </a:p>
          <a:p>
            <a:endParaRPr lang="en-US" sz="1200" dirty="0" smtClean="0"/>
          </a:p>
          <a:p>
            <a:r>
              <a:rPr lang="en-US" sz="1200" dirty="0" smtClean="0"/>
              <a:t>McDonald, J. K. (2009). Imaginative instruction: what master storytellers can teach</a:t>
            </a:r>
            <a:r>
              <a:rPr lang="en-US" sz="1200" dirty="0" smtClean="0"/>
              <a:t> instructional </a:t>
            </a:r>
            <a:r>
              <a:rPr lang="en-US" sz="1200" dirty="0" smtClean="0"/>
              <a:t>designers. </a:t>
            </a:r>
            <a:r>
              <a:rPr lang="en-US" sz="1200" i="1" dirty="0" smtClean="0"/>
              <a:t>Educational Media International</a:t>
            </a:r>
            <a:r>
              <a:rPr lang="en-US" sz="1200" dirty="0" smtClean="0"/>
              <a:t>, </a:t>
            </a:r>
            <a:r>
              <a:rPr lang="en-US" sz="1200" i="1" dirty="0" smtClean="0"/>
              <a:t>46</a:t>
            </a:r>
            <a:r>
              <a:rPr lang="en-US" sz="1200" dirty="0" smtClean="0"/>
              <a:t>(2), 111-122.</a:t>
            </a:r>
            <a:r>
              <a:rPr lang="en-US" sz="1200" dirty="0" smtClean="0"/>
              <a:t> doi</a:t>
            </a:r>
            <a:r>
              <a:rPr lang="en-US" sz="1200" dirty="0" smtClean="0"/>
              <a:t>:10.1080/09523980902933318</a:t>
            </a:r>
          </a:p>
          <a:p>
            <a:pPr>
              <a:buNone/>
            </a:pPr>
            <a:r>
              <a:rPr lang="en-US" sz="1200" dirty="0" smtClean="0"/>
              <a:t> </a:t>
            </a:r>
          </a:p>
          <a:p>
            <a:r>
              <a:rPr lang="en-US" sz="1200" dirty="0" smtClean="0"/>
              <a:t>Morrison, G. R., &amp; </a:t>
            </a:r>
            <a:r>
              <a:rPr lang="en-US" sz="1200" dirty="0" smtClean="0"/>
              <a:t>Anglin</a:t>
            </a:r>
            <a:r>
              <a:rPr lang="en-US" sz="1200" dirty="0" smtClean="0"/>
              <a:t>, G. J. (2005). Research on cognitive load theory:</a:t>
            </a:r>
            <a:r>
              <a:rPr lang="en-US" sz="1200" dirty="0" smtClean="0"/>
              <a:t> Application </a:t>
            </a:r>
            <a:r>
              <a:rPr lang="en-US" sz="1200" dirty="0" smtClean="0"/>
              <a:t>to </a:t>
            </a:r>
            <a:r>
              <a:rPr lang="en-US" sz="1200" dirty="0" smtClean="0"/>
              <a:t>e</a:t>
            </a:r>
            <a:r>
              <a:rPr lang="en-US" sz="1200" dirty="0" smtClean="0"/>
              <a:t>-learning.</a:t>
            </a:r>
            <a:r>
              <a:rPr lang="en-US" sz="1200" i="1" dirty="0" smtClean="0"/>
              <a:t> Educational Technology, Research and Development,</a:t>
            </a:r>
            <a:r>
              <a:rPr lang="en-US" sz="1200" i="1" dirty="0" smtClean="0"/>
              <a:t> 53</a:t>
            </a:r>
            <a:r>
              <a:rPr lang="en-US" sz="1200" dirty="0" smtClean="0"/>
              <a:t>(3), 94-</a:t>
            </a:r>
            <a:r>
              <a:rPr lang="en-US" sz="1200" dirty="0" smtClean="0"/>
              <a:t>104</a:t>
            </a:r>
          </a:p>
          <a:p>
            <a:endParaRPr lang="en-US" sz="1200" dirty="0" smtClean="0"/>
          </a:p>
          <a:p>
            <a:pPr>
              <a:buNone/>
            </a:pPr>
            <a:endParaRPr lang="en-US" sz="1200" dirty="0" smtClean="0"/>
          </a:p>
          <a:p>
            <a:r>
              <a:rPr lang="en-US" sz="1200" dirty="0" smtClean="0"/>
              <a:t>Reigeluth</a:t>
            </a:r>
            <a:r>
              <a:rPr lang="en-US" sz="1200" dirty="0" smtClean="0"/>
              <a:t>, C. M. (2009). Instructional theory for education in the information age. In C.</a:t>
            </a:r>
            <a:r>
              <a:rPr lang="en-US" sz="1200" dirty="0" smtClean="0"/>
              <a:t> M</a:t>
            </a:r>
            <a:r>
              <a:rPr lang="en-US" sz="1200" dirty="0" smtClean="0"/>
              <a:t>. </a:t>
            </a:r>
            <a:r>
              <a:rPr lang="en-US" sz="1200" dirty="0" smtClean="0"/>
              <a:t>Reigeluth</a:t>
            </a:r>
            <a:r>
              <a:rPr lang="en-US" sz="1200" dirty="0" smtClean="0"/>
              <a:t>, </a:t>
            </a:r>
            <a:r>
              <a:rPr lang="en-US" sz="1200" dirty="0" smtClean="0"/>
              <a:t>&amp; A. A. Carr-Chellman (Eds.), </a:t>
            </a:r>
            <a:r>
              <a:rPr lang="en-US" sz="1200" i="1" dirty="0" smtClean="0"/>
              <a:t>Instructional-design theories and 	models, volume III: Building a common knowledge base</a:t>
            </a:r>
            <a:r>
              <a:rPr lang="en-US" sz="1200" dirty="0" smtClean="0"/>
              <a:t>, (pp. 387-399). New</a:t>
            </a:r>
            <a:r>
              <a:rPr lang="en-US" sz="1200" dirty="0" smtClean="0"/>
              <a:t> York</a:t>
            </a:r>
            <a:r>
              <a:rPr lang="en-US" sz="1200" dirty="0" smtClean="0"/>
              <a:t>, NY: Routledge</a:t>
            </a:r>
            <a:r>
              <a:rPr lang="en-US" sz="1200" dirty="0" smtClean="0"/>
              <a:t>.</a:t>
            </a:r>
          </a:p>
          <a:p>
            <a:endParaRPr lang="en-US" sz="1200" dirty="0" smtClean="0"/>
          </a:p>
          <a:p>
            <a:r>
              <a:rPr lang="en-US" sz="1200" dirty="0" smtClean="0"/>
              <a:t>Silber, K., &amp; </a:t>
            </a:r>
            <a:r>
              <a:rPr lang="en-US" sz="1200" dirty="0" smtClean="0"/>
              <a:t>Foshay</a:t>
            </a:r>
            <a:r>
              <a:rPr lang="en-US" sz="1200" dirty="0" smtClean="0"/>
              <a:t>, W. (Eds.). (2010). </a:t>
            </a:r>
            <a:r>
              <a:rPr lang="en-US" sz="1200" i="1" dirty="0" smtClean="0"/>
              <a:t>Handbook of improving performance in the</a:t>
            </a:r>
            <a:r>
              <a:rPr lang="en-US" sz="1200" i="1" dirty="0" smtClean="0"/>
              <a:t> workplace </a:t>
            </a:r>
            <a:r>
              <a:rPr lang="en-US" sz="1200" dirty="0" smtClean="0"/>
              <a:t>(pp 315). San Francisco, CA: </a:t>
            </a:r>
            <a:r>
              <a:rPr lang="en-US" sz="1200" dirty="0" smtClean="0"/>
              <a:t>Peiffer</a:t>
            </a:r>
            <a:r>
              <a:rPr lang="en-US" sz="1200" dirty="0" smtClean="0"/>
              <a:t>.</a:t>
            </a:r>
          </a:p>
          <a:p>
            <a:endParaRPr lang="en-US" sz="1200" dirty="0" smtClean="0"/>
          </a:p>
          <a:p>
            <a:r>
              <a:rPr lang="en-US" sz="1200" dirty="0" smtClean="0"/>
              <a:t>Waely</a:t>
            </a:r>
            <a:r>
              <a:rPr lang="en-US" sz="1200" dirty="0" smtClean="0"/>
              <a:t>, S., &amp; </a:t>
            </a:r>
            <a:r>
              <a:rPr lang="en-US" sz="1200" dirty="0" smtClean="0"/>
              <a:t>Aburezeq</a:t>
            </a:r>
            <a:r>
              <a:rPr lang="en-US" sz="1200" dirty="0" smtClean="0"/>
              <a:t>, I. M. (2013). Using blogs to facilitate interactive and effective</a:t>
            </a:r>
            <a:r>
              <a:rPr lang="en-US" sz="1200" dirty="0" smtClean="0"/>
              <a:t> learning</a:t>
            </a:r>
            <a:r>
              <a:rPr lang="en-US" sz="1200" dirty="0" smtClean="0"/>
              <a:t>: Perceptions of pre-service </a:t>
            </a:r>
            <a:r>
              <a:rPr lang="en-US" sz="1200" dirty="0" smtClean="0"/>
              <a:t>arabic</a:t>
            </a:r>
            <a:r>
              <a:rPr lang="en-US" sz="1200" dirty="0" smtClean="0"/>
              <a:t> teachers. </a:t>
            </a:r>
            <a:r>
              <a:rPr lang="en-US" sz="1200" i="1" dirty="0" smtClean="0"/>
              <a:t>Journal Of Language 	Teaching &amp; Research</a:t>
            </a:r>
            <a:r>
              <a:rPr lang="en-US" sz="1200" dirty="0" smtClean="0"/>
              <a:t>, </a:t>
            </a:r>
            <a:r>
              <a:rPr lang="en-US" sz="1200" i="1" dirty="0" smtClean="0"/>
              <a:t>4</a:t>
            </a:r>
            <a:r>
              <a:rPr lang="en-US" sz="1200" dirty="0" smtClean="0"/>
              <a:t>(5), 975-985. doi:10.4304/jltr.4.5.975-985</a:t>
            </a:r>
            <a:endParaRPr lang="en-US" sz="1200" dirty="0" smtClean="0"/>
          </a:p>
          <a:p>
            <a:pPr>
              <a:buNone/>
            </a:pPr>
            <a:endParaRPr lang="en-US" sz="1200" dirty="0" smtClean="0"/>
          </a:p>
          <a:p>
            <a:pPr>
              <a:buNone/>
            </a:pP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00FF"/>
                </a:solidFill>
              </a:rPr>
              <a:t>Original Legacy Global Studies Vision</a:t>
            </a:r>
            <a:endParaRPr lang="en-US" sz="3600" dirty="0">
              <a:solidFill>
                <a:srgbClr val="0000FF"/>
              </a:solidFill>
            </a:endParaRPr>
          </a:p>
        </p:txBody>
      </p:sp>
      <p:sp>
        <p:nvSpPr>
          <p:cNvPr id="5" name="TextBox 4"/>
          <p:cNvSpPr txBox="1"/>
          <p:nvPr/>
        </p:nvSpPr>
        <p:spPr>
          <a:xfrm>
            <a:off x="1358231" y="1100123"/>
            <a:ext cx="184666" cy="707886"/>
          </a:xfrm>
          <a:prstGeom prst="rect">
            <a:avLst/>
          </a:prstGeom>
          <a:noFill/>
        </p:spPr>
        <p:txBody>
          <a:bodyPr wrap="none" rtlCol="0">
            <a:spAutoFit/>
          </a:bodyPr>
          <a:lstStyle/>
          <a:p>
            <a:endParaRPr lang="en-US" sz="2000" dirty="0" smtClean="0"/>
          </a:p>
          <a:p>
            <a:endParaRPr lang="en-US" sz="2000" dirty="0"/>
          </a:p>
        </p:txBody>
      </p:sp>
      <p:pic>
        <p:nvPicPr>
          <p:cNvPr id="7" name="Picture 6" descr="images.jpeg"/>
          <p:cNvPicPr>
            <a:picLocks noChangeAspect="1"/>
          </p:cNvPicPr>
          <p:nvPr/>
        </p:nvPicPr>
        <p:blipFill>
          <a:blip r:embed="rId2"/>
          <a:stretch>
            <a:fillRect/>
          </a:stretch>
        </p:blipFill>
        <p:spPr>
          <a:xfrm>
            <a:off x="649637" y="2923287"/>
            <a:ext cx="3481359" cy="3256271"/>
          </a:xfrm>
          <a:prstGeom prst="rect">
            <a:avLst/>
          </a:prstGeom>
        </p:spPr>
      </p:pic>
      <p:sp>
        <p:nvSpPr>
          <p:cNvPr id="6" name="TextBox 5"/>
          <p:cNvSpPr txBox="1"/>
          <p:nvPr/>
        </p:nvSpPr>
        <p:spPr>
          <a:xfrm>
            <a:off x="457200" y="1808009"/>
            <a:ext cx="8229599" cy="923330"/>
          </a:xfrm>
          <a:prstGeom prst="rect">
            <a:avLst/>
          </a:prstGeom>
          <a:noFill/>
        </p:spPr>
        <p:txBody>
          <a:bodyPr wrap="square" rtlCol="0">
            <a:spAutoFit/>
          </a:bodyPr>
          <a:lstStyle/>
          <a:p>
            <a:r>
              <a:rPr lang="en-US" dirty="0" smtClean="0"/>
              <a:t>Using </a:t>
            </a:r>
            <a:r>
              <a:rPr lang="en-US" dirty="0" smtClean="0"/>
              <a:t>current technologies</a:t>
            </a:r>
            <a:r>
              <a:rPr lang="en-US" dirty="0" smtClean="0"/>
              <a:t> in social media to transfer </a:t>
            </a:r>
            <a:r>
              <a:rPr lang="en-US" dirty="0" smtClean="0"/>
              <a:t>already state accredited curriculum </a:t>
            </a:r>
            <a:r>
              <a:rPr lang="en-US" dirty="0" smtClean="0"/>
              <a:t>for languages such as </a:t>
            </a:r>
            <a:r>
              <a:rPr lang="en-US" dirty="0" smtClean="0"/>
              <a:t>French, German, Russian, Spanish</a:t>
            </a:r>
            <a:r>
              <a:rPr lang="en-US" dirty="0" smtClean="0"/>
              <a:t>, Chinese </a:t>
            </a:r>
            <a:r>
              <a:rPr lang="en-US" dirty="0" smtClean="0"/>
              <a:t>Mandarin, Italian, Japanese, and Sign Language into an online </a:t>
            </a:r>
            <a:r>
              <a:rPr lang="en-US" dirty="0" smtClean="0"/>
              <a:t>program</a:t>
            </a:r>
            <a:r>
              <a:rPr lang="en-US" dirty="0" smtClean="0"/>
              <a:t>.</a:t>
            </a:r>
            <a:endParaRPr lang="en-US" dirty="0"/>
          </a:p>
        </p:txBody>
      </p:sp>
      <p:sp>
        <p:nvSpPr>
          <p:cNvPr id="8" name="TextBox 7"/>
          <p:cNvSpPr txBox="1"/>
          <p:nvPr/>
        </p:nvSpPr>
        <p:spPr>
          <a:xfrm>
            <a:off x="4875089" y="3168438"/>
            <a:ext cx="3592172" cy="2585323"/>
          </a:xfrm>
          <a:prstGeom prst="rect">
            <a:avLst/>
          </a:prstGeom>
          <a:noFill/>
        </p:spPr>
        <p:txBody>
          <a:bodyPr wrap="square" rtlCol="0">
            <a:spAutoFit/>
          </a:bodyPr>
          <a:lstStyle/>
          <a:p>
            <a:r>
              <a:rPr lang="en-US" dirty="0" smtClean="0"/>
              <a:t>Also, introduction </a:t>
            </a:r>
            <a:r>
              <a:rPr lang="en-US" dirty="0" smtClean="0"/>
              <a:t>of the concept of international collaboration units known as ‘sister schools’, the proposed Network Language Learning Sister Schools Program (NLLSSP) may provide a given school district access to learning a multitude of languages at reduced cost.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00FF"/>
                </a:solidFill>
              </a:rPr>
              <a:t> Languages</a:t>
            </a:r>
            <a:r>
              <a:rPr lang="en-US" sz="3600" dirty="0" smtClean="0">
                <a:solidFill>
                  <a:srgbClr val="0000FF"/>
                </a:solidFill>
              </a:rPr>
              <a:t> </a:t>
            </a:r>
            <a:r>
              <a:rPr lang="en-US" sz="3600" dirty="0" smtClean="0">
                <a:solidFill>
                  <a:srgbClr val="0000FF"/>
                </a:solidFill>
              </a:rPr>
              <a:t>Available</a:t>
            </a:r>
            <a:r>
              <a:rPr lang="en-US" sz="3600" dirty="0" smtClean="0">
                <a:solidFill>
                  <a:srgbClr val="0000FF"/>
                </a:solidFill>
              </a:rPr>
              <a:t> </a:t>
            </a:r>
            <a:endParaRPr lang="en-US" sz="3600" dirty="0"/>
          </a:p>
        </p:txBody>
      </p:sp>
      <p:sp>
        <p:nvSpPr>
          <p:cNvPr id="3" name="Content Placeholder 2"/>
          <p:cNvSpPr>
            <a:spLocks noGrp="1"/>
          </p:cNvSpPr>
          <p:nvPr>
            <p:ph idx="1"/>
          </p:nvPr>
        </p:nvSpPr>
        <p:spPr>
          <a:xfrm>
            <a:off x="457200" y="1600201"/>
            <a:ext cx="8229600" cy="2999922"/>
          </a:xfrm>
        </p:spPr>
        <p:txBody>
          <a:bodyPr numCol="2"/>
          <a:lstStyle/>
          <a:p>
            <a:r>
              <a:rPr lang="en-US" dirty="0" smtClean="0"/>
              <a:t>Spanish</a:t>
            </a:r>
          </a:p>
          <a:p>
            <a:r>
              <a:rPr lang="en-US" dirty="0" smtClean="0"/>
              <a:t>French</a:t>
            </a:r>
          </a:p>
          <a:p>
            <a:r>
              <a:rPr lang="en-US" dirty="0" smtClean="0"/>
              <a:t>Arabic</a:t>
            </a:r>
          </a:p>
          <a:p>
            <a:r>
              <a:rPr lang="en-US" dirty="0" smtClean="0"/>
              <a:t>German</a:t>
            </a:r>
          </a:p>
          <a:p>
            <a:r>
              <a:rPr lang="en-US" dirty="0" smtClean="0"/>
              <a:t>Chinese</a:t>
            </a:r>
          </a:p>
          <a:p>
            <a:r>
              <a:rPr lang="en-US" dirty="0" smtClean="0"/>
              <a:t>Japanese</a:t>
            </a:r>
          </a:p>
          <a:p>
            <a:r>
              <a:rPr lang="en-US" dirty="0" smtClean="0"/>
              <a:t>Russian</a:t>
            </a:r>
          </a:p>
          <a:p>
            <a:r>
              <a:rPr lang="en-US" dirty="0" smtClean="0"/>
              <a:t>Italian</a:t>
            </a:r>
          </a:p>
          <a:p>
            <a:r>
              <a:rPr lang="en-US" dirty="0" smtClean="0"/>
              <a:t>Sign Language</a:t>
            </a:r>
          </a:p>
        </p:txBody>
      </p:sp>
      <p:pic>
        <p:nvPicPr>
          <p:cNvPr id="4" name="Picture 3" descr="sp-lgflag.gif"/>
          <p:cNvPicPr>
            <a:picLocks noChangeAspect="1"/>
          </p:cNvPicPr>
          <p:nvPr/>
        </p:nvPicPr>
        <p:blipFill>
          <a:blip r:embed="rId2"/>
          <a:stretch>
            <a:fillRect/>
          </a:stretch>
        </p:blipFill>
        <p:spPr>
          <a:xfrm>
            <a:off x="457200" y="5366574"/>
            <a:ext cx="1031494" cy="688420"/>
          </a:xfrm>
          <a:prstGeom prst="rect">
            <a:avLst/>
          </a:prstGeom>
        </p:spPr>
      </p:pic>
      <p:pic>
        <p:nvPicPr>
          <p:cNvPr id="5" name="Picture 4" descr="fr-lgflag.gif"/>
          <p:cNvPicPr>
            <a:picLocks noChangeAspect="1"/>
          </p:cNvPicPr>
          <p:nvPr/>
        </p:nvPicPr>
        <p:blipFill>
          <a:blip r:embed="rId3"/>
          <a:stretch>
            <a:fillRect/>
          </a:stretch>
        </p:blipFill>
        <p:spPr>
          <a:xfrm>
            <a:off x="1670023" y="5366574"/>
            <a:ext cx="1030570" cy="688420"/>
          </a:xfrm>
          <a:prstGeom prst="rect">
            <a:avLst/>
          </a:prstGeom>
        </p:spPr>
      </p:pic>
      <p:pic>
        <p:nvPicPr>
          <p:cNvPr id="6" name="Picture 5" descr="sa-lgflag.gif"/>
          <p:cNvPicPr>
            <a:picLocks noChangeAspect="1"/>
          </p:cNvPicPr>
          <p:nvPr/>
        </p:nvPicPr>
        <p:blipFill>
          <a:blip r:embed="rId4"/>
          <a:stretch>
            <a:fillRect/>
          </a:stretch>
        </p:blipFill>
        <p:spPr>
          <a:xfrm>
            <a:off x="2929978" y="5366574"/>
            <a:ext cx="1033874" cy="687526"/>
          </a:xfrm>
          <a:prstGeom prst="rect">
            <a:avLst/>
          </a:prstGeom>
        </p:spPr>
      </p:pic>
      <p:pic>
        <p:nvPicPr>
          <p:cNvPr id="7" name="Picture 6" descr="gm-lgflag.gif"/>
          <p:cNvPicPr>
            <a:picLocks noChangeAspect="1"/>
          </p:cNvPicPr>
          <p:nvPr/>
        </p:nvPicPr>
        <p:blipFill>
          <a:blip r:embed="rId5"/>
          <a:stretch>
            <a:fillRect/>
          </a:stretch>
        </p:blipFill>
        <p:spPr>
          <a:xfrm>
            <a:off x="4239090" y="5393161"/>
            <a:ext cx="1076152" cy="661833"/>
          </a:xfrm>
          <a:prstGeom prst="rect">
            <a:avLst/>
          </a:prstGeom>
        </p:spPr>
      </p:pic>
      <p:pic>
        <p:nvPicPr>
          <p:cNvPr id="8" name="Picture 7" descr="ch-lgflag.gif"/>
          <p:cNvPicPr>
            <a:picLocks noChangeAspect="1"/>
          </p:cNvPicPr>
          <p:nvPr/>
        </p:nvPicPr>
        <p:blipFill>
          <a:blip r:embed="rId6"/>
          <a:stretch>
            <a:fillRect/>
          </a:stretch>
        </p:blipFill>
        <p:spPr>
          <a:xfrm>
            <a:off x="5535148" y="5393161"/>
            <a:ext cx="986476" cy="660939"/>
          </a:xfrm>
          <a:prstGeom prst="rect">
            <a:avLst/>
          </a:prstGeom>
        </p:spPr>
      </p:pic>
      <p:pic>
        <p:nvPicPr>
          <p:cNvPr id="9" name="Picture 8" descr="ja-lgflag.gif"/>
          <p:cNvPicPr>
            <a:picLocks noChangeAspect="1"/>
          </p:cNvPicPr>
          <p:nvPr/>
        </p:nvPicPr>
        <p:blipFill>
          <a:blip r:embed="rId7"/>
          <a:stretch>
            <a:fillRect/>
          </a:stretch>
        </p:blipFill>
        <p:spPr>
          <a:xfrm>
            <a:off x="6700719" y="5393161"/>
            <a:ext cx="991510" cy="661833"/>
          </a:xfrm>
          <a:prstGeom prst="rect">
            <a:avLst/>
          </a:prstGeom>
        </p:spPr>
      </p:pic>
      <p:pic>
        <p:nvPicPr>
          <p:cNvPr id="10" name="Picture 9" descr="rs-lgflag.gif"/>
          <p:cNvPicPr>
            <a:picLocks noChangeAspect="1"/>
          </p:cNvPicPr>
          <p:nvPr/>
        </p:nvPicPr>
        <p:blipFill>
          <a:blip r:embed="rId8"/>
          <a:stretch>
            <a:fillRect/>
          </a:stretch>
        </p:blipFill>
        <p:spPr>
          <a:xfrm>
            <a:off x="7903691" y="5393160"/>
            <a:ext cx="991409" cy="66093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7218"/>
          </a:xfrm>
        </p:spPr>
        <p:txBody>
          <a:bodyPr anchor="t">
            <a:normAutofit fontScale="90000"/>
          </a:bodyPr>
          <a:lstStyle/>
          <a:p>
            <a:pPr>
              <a:spcAft>
                <a:spcPts val="3000"/>
              </a:spcAft>
            </a:pPr>
            <a:r>
              <a:rPr lang="en-US" dirty="0" smtClean="0">
                <a:solidFill>
                  <a:srgbClr val="0000FF"/>
                </a:solidFill>
              </a:rPr>
              <a:t>Current</a:t>
            </a:r>
            <a:r>
              <a:rPr lang="en-US" dirty="0" smtClean="0">
                <a:solidFill>
                  <a:srgbClr val="0000FF"/>
                </a:solidFill>
              </a:rPr>
              <a:t> Obstacles</a:t>
            </a:r>
            <a:br>
              <a:rPr lang="en-US" dirty="0" smtClean="0">
                <a:solidFill>
                  <a:srgbClr val="0000FF"/>
                </a:solidFill>
              </a:rPr>
            </a:br>
            <a:r>
              <a:rPr lang="en-US" sz="3111" dirty="0" smtClean="0">
                <a:solidFill>
                  <a:srgbClr val="0000FF"/>
                </a:solidFill>
              </a:rPr>
              <a:t>for Foreign Language Instruction</a:t>
            </a:r>
            <a:r>
              <a:rPr lang="en-US" dirty="0" smtClean="0"/>
              <a:t/>
            </a:r>
            <a:br>
              <a:rPr lang="en-US" dirty="0" smtClean="0"/>
            </a:br>
            <a:endParaRPr lang="en-US" sz="2222" i="1" dirty="0"/>
          </a:p>
        </p:txBody>
      </p:sp>
      <p:sp>
        <p:nvSpPr>
          <p:cNvPr id="5" name="Content Placeholder 4"/>
          <p:cNvSpPr>
            <a:spLocks noGrp="1"/>
          </p:cNvSpPr>
          <p:nvPr>
            <p:ph idx="1"/>
          </p:nvPr>
        </p:nvSpPr>
        <p:spPr>
          <a:xfrm>
            <a:off x="751606" y="1775239"/>
            <a:ext cx="6682986" cy="4859235"/>
          </a:xfrm>
        </p:spPr>
        <p:txBody>
          <a:bodyPr>
            <a:normAutofit/>
          </a:bodyPr>
          <a:lstStyle/>
          <a:p>
            <a:pPr>
              <a:spcAft>
                <a:spcPts val="1800"/>
              </a:spcAft>
              <a:buFontTx/>
              <a:buChar char="•"/>
            </a:pPr>
            <a:r>
              <a:rPr lang="en-US" dirty="0" smtClean="0"/>
              <a:t>Maintaining qualified teachers</a:t>
            </a:r>
          </a:p>
          <a:p>
            <a:pPr>
              <a:spcAft>
                <a:spcPts val="1800"/>
              </a:spcAft>
              <a:buFontTx/>
              <a:buChar char="•"/>
            </a:pPr>
            <a:r>
              <a:rPr lang="en-US" dirty="0" smtClean="0"/>
              <a:t>Too few student numbers in a  particular language to support class</a:t>
            </a:r>
          </a:p>
          <a:p>
            <a:pPr>
              <a:spcAft>
                <a:spcPts val="1800"/>
              </a:spcAft>
              <a:buFontTx/>
              <a:buChar char="•"/>
            </a:pPr>
            <a:r>
              <a:rPr lang="en-US" dirty="0" smtClean="0"/>
              <a:t>Lack of quality materials</a:t>
            </a:r>
          </a:p>
          <a:p>
            <a:pPr>
              <a:spcAft>
                <a:spcPts val="1800"/>
              </a:spcAft>
              <a:buFontTx/>
              <a:buChar char="•"/>
            </a:pPr>
            <a:r>
              <a:rPr lang="en-US" dirty="0" smtClean="0"/>
              <a:t>State budget cuts</a:t>
            </a:r>
          </a:p>
          <a:p>
            <a:pPr>
              <a:spcAft>
                <a:spcPts val="1800"/>
              </a:spcAft>
              <a:buFontTx/>
              <a:buChar char="•"/>
            </a:pPr>
            <a:endParaRPr lang="en-US" dirty="0" smtClean="0"/>
          </a:p>
          <a:p>
            <a:pPr>
              <a:buNone/>
            </a:pPr>
            <a:endParaRPr lang="en-US" dirty="0"/>
          </a:p>
        </p:txBody>
      </p:sp>
      <p:pic>
        <p:nvPicPr>
          <p:cNvPr id="6" name="Picture 5" descr="images.jpeg"/>
          <p:cNvPicPr>
            <a:picLocks noChangeAspect="1"/>
          </p:cNvPicPr>
          <p:nvPr/>
        </p:nvPicPr>
        <p:blipFill>
          <a:blip r:embed="rId2"/>
          <a:stretch>
            <a:fillRect/>
          </a:stretch>
        </p:blipFill>
        <p:spPr>
          <a:xfrm>
            <a:off x="6629400" y="3937000"/>
            <a:ext cx="2032000" cy="22098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solidFill>
                  <a:srgbClr val="0000FF"/>
                </a:solidFill>
              </a:rPr>
              <a:t>Solution: Global Language Learning Network</a:t>
            </a:r>
            <a:endParaRPr lang="en-US" sz="3100" dirty="0">
              <a:solidFill>
                <a:srgbClr val="0000FF"/>
              </a:solidFill>
            </a:endParaRPr>
          </a:p>
        </p:txBody>
      </p:sp>
      <p:pic>
        <p:nvPicPr>
          <p:cNvPr id="5" name="Content Placeholder 4" descr="Screen shot 2013-06-19 at 11.07.01 AM.png"/>
          <p:cNvPicPr>
            <a:picLocks noGrp="1" noChangeAspect="1"/>
          </p:cNvPicPr>
          <p:nvPr>
            <p:ph idx="1"/>
          </p:nvPr>
        </p:nvPicPr>
        <p:blipFill>
          <a:blip r:embed="rId2"/>
          <a:srcRect l="-29854" r="-29854"/>
          <a:stretch>
            <a:fillRect/>
          </a:stretch>
        </p:blipFill>
        <p:spPr>
          <a:xfrm>
            <a:off x="1061217" y="2912608"/>
            <a:ext cx="2122435" cy="1261609"/>
          </a:xfrm>
        </p:spPr>
      </p:pic>
      <p:sp>
        <p:nvSpPr>
          <p:cNvPr id="8" name="TextBox 7"/>
          <p:cNvSpPr txBox="1"/>
          <p:nvPr/>
        </p:nvSpPr>
        <p:spPr>
          <a:xfrm>
            <a:off x="1290919" y="1313627"/>
            <a:ext cx="6412606" cy="1384995"/>
          </a:xfrm>
          <a:prstGeom prst="rect">
            <a:avLst/>
          </a:prstGeom>
          <a:noFill/>
        </p:spPr>
        <p:txBody>
          <a:bodyPr wrap="square" rtlCol="0">
            <a:spAutoFit/>
          </a:bodyPr>
          <a:lstStyle/>
          <a:p>
            <a:pPr algn="ctr"/>
            <a:r>
              <a:rPr lang="en-US" sz="2800" dirty="0" smtClean="0"/>
              <a:t>Combination of two online models to fit learner’s &amp; district needs for wide range language offerings</a:t>
            </a:r>
            <a:endParaRPr lang="en-US" sz="2800" dirty="0"/>
          </a:p>
        </p:txBody>
      </p:sp>
      <p:sp>
        <p:nvSpPr>
          <p:cNvPr id="9" name="TextBox 8"/>
          <p:cNvSpPr txBox="1"/>
          <p:nvPr/>
        </p:nvSpPr>
        <p:spPr>
          <a:xfrm>
            <a:off x="3909316" y="2727667"/>
            <a:ext cx="1023459" cy="1446550"/>
          </a:xfrm>
          <a:prstGeom prst="rect">
            <a:avLst/>
          </a:prstGeom>
          <a:noFill/>
        </p:spPr>
        <p:txBody>
          <a:bodyPr wrap="square" rtlCol="0" anchor="ctr">
            <a:spAutoFit/>
          </a:bodyPr>
          <a:lstStyle/>
          <a:p>
            <a:pPr algn="ctr"/>
            <a:r>
              <a:rPr lang="en-US" sz="8800" b="1" dirty="0" smtClean="0">
                <a:solidFill>
                  <a:srgbClr val="FF0000"/>
                </a:solidFill>
              </a:rPr>
              <a:t>+</a:t>
            </a:r>
            <a:endParaRPr lang="en-US" sz="8800" b="1" dirty="0">
              <a:solidFill>
                <a:srgbClr val="FF0000"/>
              </a:solidFill>
            </a:endParaRPr>
          </a:p>
        </p:txBody>
      </p:sp>
      <p:sp>
        <p:nvSpPr>
          <p:cNvPr id="10" name="TextBox 9"/>
          <p:cNvSpPr txBox="1"/>
          <p:nvPr/>
        </p:nvSpPr>
        <p:spPr>
          <a:xfrm>
            <a:off x="904240" y="4572000"/>
            <a:ext cx="3005076" cy="1200329"/>
          </a:xfrm>
          <a:prstGeom prst="rect">
            <a:avLst/>
          </a:prstGeom>
          <a:noFill/>
        </p:spPr>
        <p:txBody>
          <a:bodyPr wrap="square" rtlCol="0">
            <a:spAutoFit/>
          </a:bodyPr>
          <a:lstStyle/>
          <a:p>
            <a:r>
              <a:rPr lang="en-US" dirty="0" smtClean="0"/>
              <a:t>Flex online model </a:t>
            </a:r>
          </a:p>
          <a:p>
            <a:r>
              <a:rPr lang="en-US" dirty="0" smtClean="0"/>
              <a:t>offering  students </a:t>
            </a:r>
          </a:p>
          <a:p>
            <a:r>
              <a:rPr lang="en-US" i="1" dirty="0" smtClean="0"/>
              <a:t>on-site support</a:t>
            </a:r>
            <a:r>
              <a:rPr lang="en-US" dirty="0" smtClean="0"/>
              <a:t> </a:t>
            </a:r>
          </a:p>
          <a:p>
            <a:r>
              <a:rPr lang="en-US" dirty="0" smtClean="0"/>
              <a:t>at the Legacy campus</a:t>
            </a:r>
            <a:endParaRPr lang="en-US" i="1" dirty="0" smtClean="0"/>
          </a:p>
        </p:txBody>
      </p:sp>
      <p:pic>
        <p:nvPicPr>
          <p:cNvPr id="11" name="Picture 10" descr="od4pic.jpg"/>
          <p:cNvPicPr/>
          <p:nvPr/>
        </p:nvPicPr>
        <p:blipFill>
          <a:blip r:embed="rId3"/>
          <a:srcRect/>
          <a:stretch>
            <a:fillRect/>
          </a:stretch>
        </p:blipFill>
        <p:spPr bwMode="auto">
          <a:xfrm>
            <a:off x="6191306" y="2912608"/>
            <a:ext cx="1155700" cy="1261609"/>
          </a:xfrm>
          <a:prstGeom prst="rect">
            <a:avLst/>
          </a:prstGeom>
          <a:noFill/>
          <a:ln w="9525">
            <a:noFill/>
            <a:miter lim="800000"/>
            <a:headEnd/>
            <a:tailEnd/>
          </a:ln>
        </p:spPr>
      </p:pic>
      <p:sp>
        <p:nvSpPr>
          <p:cNvPr id="13" name="TextBox 12"/>
          <p:cNvSpPr txBox="1"/>
          <p:nvPr/>
        </p:nvSpPr>
        <p:spPr>
          <a:xfrm>
            <a:off x="5611091" y="4572000"/>
            <a:ext cx="2687755" cy="1200329"/>
          </a:xfrm>
          <a:prstGeom prst="rect">
            <a:avLst/>
          </a:prstGeom>
          <a:noFill/>
        </p:spPr>
        <p:txBody>
          <a:bodyPr wrap="none" rtlCol="0">
            <a:spAutoFit/>
          </a:bodyPr>
          <a:lstStyle/>
          <a:p>
            <a:r>
              <a:rPr lang="en-US" dirty="0" smtClean="0"/>
              <a:t>Students work remotely;</a:t>
            </a:r>
          </a:p>
          <a:p>
            <a:r>
              <a:rPr lang="en-US" dirty="0" smtClean="0"/>
              <a:t>teacher delivering all </a:t>
            </a:r>
          </a:p>
          <a:p>
            <a:r>
              <a:rPr lang="en-US" dirty="0" smtClean="0"/>
              <a:t>curriculum through </a:t>
            </a:r>
          </a:p>
          <a:p>
            <a:r>
              <a:rPr lang="en-US" dirty="0" smtClean="0"/>
              <a:t>online platform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smtClean="0">
                <a:solidFill>
                  <a:srgbClr val="0000FF"/>
                </a:solidFill>
              </a:rPr>
              <a:t>Network Language Learners Sister Schools Program System</a:t>
            </a:r>
            <a:endParaRPr lang="en-US" sz="3200" dirty="0"/>
          </a:p>
        </p:txBody>
      </p:sp>
      <p:sp>
        <p:nvSpPr>
          <p:cNvPr id="4" name="Rectangle 3"/>
          <p:cNvSpPr/>
          <p:nvPr/>
        </p:nvSpPr>
        <p:spPr>
          <a:xfrm>
            <a:off x="590306" y="1317168"/>
            <a:ext cx="1919111" cy="6491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Legacy High School</a:t>
            </a:r>
            <a:endParaRPr lang="en-US" dirty="0"/>
          </a:p>
        </p:txBody>
      </p:sp>
      <p:sp>
        <p:nvSpPr>
          <p:cNvPr id="11" name="Rectangle 10"/>
          <p:cNvSpPr/>
          <p:nvPr/>
        </p:nvSpPr>
        <p:spPr>
          <a:xfrm>
            <a:off x="5507096" y="1417638"/>
            <a:ext cx="3179704" cy="6491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Student Home </a:t>
            </a:r>
            <a:r>
              <a:rPr lang="en-US" sz="1200" dirty="0" smtClean="0"/>
              <a:t>&amp;/or </a:t>
            </a:r>
            <a:r>
              <a:rPr lang="en-US" dirty="0" smtClean="0"/>
              <a:t>Work</a:t>
            </a:r>
          </a:p>
          <a:p>
            <a:pPr algn="ctr"/>
            <a:r>
              <a:rPr lang="en-US" dirty="0" smtClean="0"/>
              <a:t>Environment</a:t>
            </a:r>
            <a:endParaRPr lang="en-US" dirty="0"/>
          </a:p>
        </p:txBody>
      </p:sp>
      <p:sp>
        <p:nvSpPr>
          <p:cNvPr id="13" name="TextBox 12"/>
          <p:cNvSpPr txBox="1"/>
          <p:nvPr/>
        </p:nvSpPr>
        <p:spPr>
          <a:xfrm>
            <a:off x="873811" y="2128637"/>
            <a:ext cx="1826114" cy="461665"/>
          </a:xfrm>
          <a:prstGeom prst="rect">
            <a:avLst/>
          </a:prstGeom>
          <a:noFill/>
        </p:spPr>
        <p:txBody>
          <a:bodyPr wrap="square" rtlCol="0">
            <a:spAutoFit/>
          </a:bodyPr>
          <a:lstStyle/>
          <a:p>
            <a:pPr algn="ctr"/>
            <a:r>
              <a:rPr lang="en-US" sz="1200" dirty="0" smtClean="0"/>
              <a:t>Program &amp; Network </a:t>
            </a:r>
            <a:r>
              <a:rPr lang="en-US" sz="1200" b="1" dirty="0" smtClean="0"/>
              <a:t>Central </a:t>
            </a:r>
            <a:endParaRPr lang="en-US" sz="1200" b="1" dirty="0"/>
          </a:p>
        </p:txBody>
      </p:sp>
      <p:sp>
        <p:nvSpPr>
          <p:cNvPr id="15" name="TextBox 14"/>
          <p:cNvSpPr txBox="1"/>
          <p:nvPr/>
        </p:nvSpPr>
        <p:spPr>
          <a:xfrm>
            <a:off x="5356605" y="2066749"/>
            <a:ext cx="3592600" cy="830997"/>
          </a:xfrm>
          <a:prstGeom prst="rect">
            <a:avLst/>
          </a:prstGeom>
          <a:noFill/>
        </p:spPr>
        <p:txBody>
          <a:bodyPr wrap="none" rtlCol="0">
            <a:spAutoFit/>
          </a:bodyPr>
          <a:lstStyle/>
          <a:p>
            <a:pPr algn="ctr"/>
            <a:r>
              <a:rPr lang="en-US" sz="1200" dirty="0" smtClean="0"/>
              <a:t>All coursework &amp; international connections online</a:t>
            </a:r>
          </a:p>
          <a:p>
            <a:pPr algn="ctr"/>
            <a:r>
              <a:rPr lang="en-US" sz="1200" dirty="0" smtClean="0"/>
              <a:t> via </a:t>
            </a:r>
          </a:p>
          <a:p>
            <a:pPr algn="ctr"/>
            <a:r>
              <a:rPr lang="en-US" sz="1200" dirty="0" smtClean="0"/>
              <a:t>Legacy Global Language Learning Network </a:t>
            </a:r>
          </a:p>
          <a:p>
            <a:pPr algn="ctr"/>
            <a:r>
              <a:rPr lang="en-US" sz="1200" dirty="0" smtClean="0"/>
              <a:t>Program</a:t>
            </a:r>
            <a:endParaRPr lang="en-US" sz="1200" dirty="0"/>
          </a:p>
        </p:txBody>
      </p:sp>
      <p:sp>
        <p:nvSpPr>
          <p:cNvPr id="23" name="Right Arrow 22"/>
          <p:cNvSpPr/>
          <p:nvPr/>
        </p:nvSpPr>
        <p:spPr>
          <a:xfrm rot="5400000">
            <a:off x="6899656" y="2970870"/>
            <a:ext cx="630880" cy="484632"/>
          </a:xfrm>
          <a:prstGeom prst="rightArrow">
            <a:avLst/>
          </a:prstGeom>
          <a:solidFill>
            <a:srgbClr val="FFFF00"/>
          </a:solidFill>
          <a:ln w="28575" cap="flat" cmpd="sng" algn="ctr">
            <a:solidFill>
              <a:srgbClr val="00009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 name="Oval 25"/>
          <p:cNvSpPr/>
          <p:nvPr/>
        </p:nvSpPr>
        <p:spPr>
          <a:xfrm>
            <a:off x="145473" y="3625273"/>
            <a:ext cx="3168073" cy="3071091"/>
          </a:xfrm>
          <a:prstGeom prst="ellipse">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dirty="0" smtClean="0">
                <a:solidFill>
                  <a:srgbClr val="FF0000"/>
                </a:solidFill>
                <a:effectLst>
                  <a:outerShdw blurRad="50800" dist="63500" dir="2700000">
                    <a:srgbClr val="000000">
                      <a:alpha val="43000"/>
                    </a:srgbClr>
                  </a:outerShdw>
                </a:effectLst>
              </a:rPr>
              <a:t>Foreign Sister School Learning Station</a:t>
            </a:r>
          </a:p>
          <a:p>
            <a:endParaRPr lang="en-US" sz="1200" b="1" dirty="0" smtClean="0">
              <a:solidFill>
                <a:srgbClr val="000000"/>
              </a:solidFill>
            </a:endParaRPr>
          </a:p>
          <a:p>
            <a:r>
              <a:rPr lang="en-US" sz="1200" b="1" dirty="0" smtClean="0">
                <a:solidFill>
                  <a:srgbClr val="000000"/>
                </a:solidFill>
              </a:rPr>
              <a:t>Students</a:t>
            </a:r>
            <a:r>
              <a:rPr lang="en-US" sz="1200" dirty="0" smtClean="0">
                <a:solidFill>
                  <a:srgbClr val="000000"/>
                </a:solidFill>
              </a:rPr>
              <a:t> in Sister School can peer collaborative &amp; do conversational learning online  </a:t>
            </a:r>
          </a:p>
          <a:p>
            <a:pPr algn="ctr"/>
            <a:endParaRPr lang="en-US" sz="1200" b="1" dirty="0" smtClean="0">
              <a:solidFill>
                <a:srgbClr val="000000"/>
              </a:solidFill>
            </a:endParaRPr>
          </a:p>
          <a:p>
            <a:pPr algn="ctr"/>
            <a:r>
              <a:rPr lang="en-US" sz="1200" b="1" dirty="0" smtClean="0">
                <a:solidFill>
                  <a:srgbClr val="000000"/>
                </a:solidFill>
              </a:rPr>
              <a:t>Teachers</a:t>
            </a:r>
            <a:r>
              <a:rPr lang="en-US" sz="1200" dirty="0" smtClean="0">
                <a:solidFill>
                  <a:srgbClr val="000000"/>
                </a:solidFill>
              </a:rPr>
              <a:t> can collaborate on learning strategies, exchange projects &amp; elements to assist each  school’s assignments</a:t>
            </a:r>
          </a:p>
          <a:p>
            <a:pPr algn="ctr"/>
            <a:endParaRPr lang="en-US" sz="1200" b="1" dirty="0" smtClean="0">
              <a:solidFill>
                <a:srgbClr val="000000"/>
              </a:solidFill>
            </a:endParaRPr>
          </a:p>
          <a:p>
            <a:endParaRPr lang="en-US" sz="1200" b="1" dirty="0">
              <a:solidFill>
                <a:srgbClr val="000000"/>
              </a:solidFill>
            </a:endParaRPr>
          </a:p>
        </p:txBody>
      </p:sp>
      <p:sp>
        <p:nvSpPr>
          <p:cNvPr id="29" name="Up-Down Arrow 28"/>
          <p:cNvSpPr/>
          <p:nvPr/>
        </p:nvSpPr>
        <p:spPr>
          <a:xfrm>
            <a:off x="1549862" y="2590302"/>
            <a:ext cx="548640" cy="89642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31" name="Up-Down Arrow 30"/>
          <p:cNvSpPr/>
          <p:nvPr/>
        </p:nvSpPr>
        <p:spPr>
          <a:xfrm rot="16200000">
            <a:off x="3703711" y="413853"/>
            <a:ext cx="649110" cy="2656682"/>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33" name="Up-Down Arrow 32"/>
          <p:cNvSpPr/>
          <p:nvPr/>
        </p:nvSpPr>
        <p:spPr>
          <a:xfrm rot="16200000">
            <a:off x="4160747" y="4306448"/>
            <a:ext cx="548640" cy="184307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35" name="Cube 34"/>
          <p:cNvSpPr/>
          <p:nvPr/>
        </p:nvSpPr>
        <p:spPr>
          <a:xfrm>
            <a:off x="5648026" y="3625272"/>
            <a:ext cx="2733974" cy="3071091"/>
          </a:xfrm>
          <a:prstGeom prst="cub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t"/>
          <a:lstStyle/>
          <a:p>
            <a:pPr algn="ctr">
              <a:spcAft>
                <a:spcPts val="600"/>
              </a:spcAft>
            </a:pPr>
            <a:r>
              <a:rPr lang="en-US" sz="2200" dirty="0" smtClean="0">
                <a:solidFill>
                  <a:srgbClr val="FF0000"/>
                </a:solidFill>
                <a:effectLst>
                  <a:outerShdw blurRad="50800" dist="63500" dir="2700000">
                    <a:srgbClr val="000000">
                      <a:alpha val="43000"/>
                    </a:srgbClr>
                  </a:outerShdw>
                </a:effectLst>
              </a:rPr>
              <a:t>Network Language Learning Sister Schools </a:t>
            </a:r>
          </a:p>
          <a:p>
            <a:pPr algn="ctr">
              <a:spcAft>
                <a:spcPts val="600"/>
              </a:spcAft>
            </a:pPr>
            <a:r>
              <a:rPr lang="en-US" sz="2200" b="1" dirty="0" smtClean="0">
                <a:solidFill>
                  <a:srgbClr val="FF0000"/>
                </a:solidFill>
                <a:effectLst>
                  <a:outerShdw blurRad="50800" dist="63500" dir="2700000">
                    <a:srgbClr val="000000">
                      <a:alpha val="43000"/>
                    </a:srgbClr>
                  </a:outerShdw>
                </a:effectLst>
              </a:rPr>
              <a:t>Software Program</a:t>
            </a:r>
            <a:endParaRPr lang="en-US" sz="2200" b="1" dirty="0">
              <a:solidFill>
                <a:srgbClr val="FF0000"/>
              </a:solidFill>
              <a:effectLst>
                <a:outerShdw blurRad="50800" dist="63500" dir="2700000">
                  <a:srgbClr val="000000">
                    <a:alpha val="43000"/>
                  </a:srgbClr>
                </a:outerShdw>
              </a:effectLst>
            </a:endParaRPr>
          </a:p>
        </p:txBody>
      </p:sp>
      <p:sp>
        <p:nvSpPr>
          <p:cNvPr id="36" name="TextBox 35"/>
          <p:cNvSpPr txBox="1"/>
          <p:nvPr/>
        </p:nvSpPr>
        <p:spPr>
          <a:xfrm>
            <a:off x="2959985" y="1596947"/>
            <a:ext cx="2416046" cy="276999"/>
          </a:xfrm>
          <a:prstGeom prst="rect">
            <a:avLst/>
          </a:prstGeom>
          <a:noFill/>
        </p:spPr>
        <p:txBody>
          <a:bodyPr wrap="none" rtlCol="0">
            <a:spAutoFit/>
          </a:bodyPr>
          <a:lstStyle/>
          <a:p>
            <a:r>
              <a:rPr lang="en-US" sz="1200" dirty="0" smtClean="0">
                <a:solidFill>
                  <a:schemeClr val="bg1"/>
                </a:solidFill>
              </a:rPr>
              <a:t>Online &amp; face-to-face connection</a:t>
            </a:r>
            <a:endParaRPr lang="en-US" sz="12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spcAft>
                <a:spcPts val="600"/>
              </a:spcAft>
            </a:pPr>
            <a:r>
              <a:rPr lang="en-US" sz="3200" dirty="0">
                <a:solidFill>
                  <a:schemeClr val="tx1">
                    <a:lumMod val="95000"/>
                    <a:lumOff val="5000"/>
                  </a:schemeClr>
                </a:solidFill>
                <a:effectLst>
                  <a:outerShdw blurRad="50800" dist="63500" dir="2700000">
                    <a:srgbClr val="000000">
                      <a:alpha val="43000"/>
                    </a:srgbClr>
                  </a:outerShdw>
                </a:effectLst>
              </a:rPr>
              <a:t>Network Language Learning Sister Schools </a:t>
            </a:r>
            <a:br>
              <a:rPr lang="en-US" sz="3200" dirty="0">
                <a:solidFill>
                  <a:schemeClr val="tx1">
                    <a:lumMod val="95000"/>
                    <a:lumOff val="5000"/>
                  </a:schemeClr>
                </a:solidFill>
                <a:effectLst>
                  <a:outerShdw blurRad="50800" dist="63500" dir="2700000">
                    <a:srgbClr val="000000">
                      <a:alpha val="43000"/>
                    </a:srgbClr>
                  </a:outerShdw>
                </a:effectLst>
              </a:rPr>
            </a:br>
            <a:r>
              <a:rPr lang="en-US" sz="3200" b="1" dirty="0">
                <a:solidFill>
                  <a:schemeClr val="tx1">
                    <a:lumMod val="95000"/>
                    <a:lumOff val="5000"/>
                  </a:schemeClr>
                </a:solidFill>
                <a:effectLst>
                  <a:outerShdw blurRad="50800" dist="63500" dir="2700000">
                    <a:srgbClr val="000000">
                      <a:alpha val="43000"/>
                    </a:srgbClr>
                  </a:outerShdw>
                </a:effectLst>
              </a:rPr>
              <a:t>Software Program</a:t>
            </a:r>
          </a:p>
        </p:txBody>
      </p:sp>
      <p:sp>
        <p:nvSpPr>
          <p:cNvPr id="26" name="Oval 25"/>
          <p:cNvSpPr/>
          <p:nvPr/>
        </p:nvSpPr>
        <p:spPr>
          <a:xfrm>
            <a:off x="260927" y="1143000"/>
            <a:ext cx="1782617" cy="1812635"/>
          </a:xfrm>
          <a:prstGeom prst="ellipse">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b="1" dirty="0" smtClean="0">
                <a:solidFill>
                  <a:srgbClr val="000000"/>
                </a:solidFill>
              </a:rPr>
              <a:t>Foreign Sister School </a:t>
            </a:r>
            <a:r>
              <a:rPr lang="en-US" sz="1600" dirty="0" smtClean="0">
                <a:solidFill>
                  <a:srgbClr val="000000"/>
                </a:solidFill>
              </a:rPr>
              <a:t>Learning Station</a:t>
            </a:r>
          </a:p>
          <a:p>
            <a:endParaRPr lang="en-US" sz="1200" b="1" dirty="0" smtClean="0">
              <a:solidFill>
                <a:srgbClr val="000000"/>
              </a:solidFill>
            </a:endParaRPr>
          </a:p>
          <a:p>
            <a:pPr algn="ctr"/>
            <a:endParaRPr lang="en-US" sz="1200" b="1" dirty="0" smtClean="0">
              <a:solidFill>
                <a:srgbClr val="000000"/>
              </a:solidFill>
            </a:endParaRPr>
          </a:p>
          <a:p>
            <a:endParaRPr lang="en-US" sz="1200" b="1" dirty="0">
              <a:solidFill>
                <a:srgbClr val="000000"/>
              </a:solidFill>
            </a:endParaRPr>
          </a:p>
        </p:txBody>
      </p:sp>
      <p:sp>
        <p:nvSpPr>
          <p:cNvPr id="29" name="Up-Down Arrow 28"/>
          <p:cNvSpPr/>
          <p:nvPr/>
        </p:nvSpPr>
        <p:spPr>
          <a:xfrm rot="16598396">
            <a:off x="2484574" y="1701206"/>
            <a:ext cx="548640" cy="89642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35" name="Cube 34"/>
          <p:cNvSpPr/>
          <p:nvPr/>
        </p:nvSpPr>
        <p:spPr>
          <a:xfrm>
            <a:off x="3500955" y="1053635"/>
            <a:ext cx="2352237" cy="2840182"/>
          </a:xfrm>
          <a:prstGeom prst="cub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t"/>
          <a:lstStyle/>
          <a:p>
            <a:pPr algn="ctr">
              <a:spcAft>
                <a:spcPts val="600"/>
              </a:spcAft>
            </a:pPr>
            <a:r>
              <a:rPr lang="en-US" dirty="0">
                <a:solidFill>
                  <a:srgbClr val="FF0000"/>
                </a:solidFill>
                <a:effectLst>
                  <a:outerShdw blurRad="50800" dist="63500" dir="2700000">
                    <a:srgbClr val="000000">
                      <a:alpha val="43000"/>
                    </a:srgbClr>
                  </a:outerShdw>
                </a:effectLst>
              </a:rPr>
              <a:t>Network Language Learning Sister Schools </a:t>
            </a:r>
          </a:p>
          <a:p>
            <a:pPr algn="ctr">
              <a:spcAft>
                <a:spcPts val="600"/>
              </a:spcAft>
            </a:pPr>
            <a:r>
              <a:rPr lang="en-US" b="1" dirty="0">
                <a:solidFill>
                  <a:srgbClr val="FF0000"/>
                </a:solidFill>
                <a:effectLst>
                  <a:outerShdw blurRad="50800" dist="63500" dir="2700000">
                    <a:srgbClr val="000000">
                      <a:alpha val="43000"/>
                    </a:srgbClr>
                  </a:outerShdw>
                </a:effectLst>
              </a:rPr>
              <a:t>Software Program</a:t>
            </a:r>
          </a:p>
        </p:txBody>
      </p:sp>
      <p:sp>
        <p:nvSpPr>
          <p:cNvPr id="14" name="Oval 13"/>
          <p:cNvSpPr/>
          <p:nvPr/>
        </p:nvSpPr>
        <p:spPr>
          <a:xfrm>
            <a:off x="457200" y="3469408"/>
            <a:ext cx="1782617" cy="1812635"/>
          </a:xfrm>
          <a:prstGeom prst="ellipse">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b="1" dirty="0" smtClean="0">
                <a:solidFill>
                  <a:schemeClr val="tx1"/>
                </a:solidFill>
              </a:rPr>
              <a:t>Online</a:t>
            </a:r>
          </a:p>
          <a:p>
            <a:pPr algn="ctr"/>
            <a:r>
              <a:rPr lang="en-US" sz="1200" dirty="0" smtClean="0">
                <a:solidFill>
                  <a:schemeClr val="tx1"/>
                </a:solidFill>
              </a:rPr>
              <a:t>******</a:t>
            </a:r>
          </a:p>
          <a:p>
            <a:pPr algn="ctr"/>
            <a:r>
              <a:rPr lang="en-US" sz="1500" dirty="0" smtClean="0">
                <a:solidFill>
                  <a:schemeClr val="tx1"/>
                </a:solidFill>
              </a:rPr>
              <a:t>Assignments</a:t>
            </a:r>
          </a:p>
          <a:p>
            <a:pPr algn="ctr"/>
            <a:r>
              <a:rPr lang="en-US" sz="1500" dirty="0" smtClean="0">
                <a:solidFill>
                  <a:schemeClr val="tx1"/>
                </a:solidFill>
              </a:rPr>
              <a:t>&amp;</a:t>
            </a:r>
          </a:p>
          <a:p>
            <a:pPr algn="ctr"/>
            <a:r>
              <a:rPr lang="en-US" sz="1500" dirty="0" smtClean="0">
                <a:solidFill>
                  <a:schemeClr val="tx1"/>
                </a:solidFill>
              </a:rPr>
              <a:t>Projects</a:t>
            </a:r>
          </a:p>
          <a:p>
            <a:pPr algn="ctr"/>
            <a:endParaRPr lang="en-US" sz="1500" dirty="0" smtClean="0">
              <a:solidFill>
                <a:srgbClr val="FF0000"/>
              </a:solidFill>
            </a:endParaRPr>
          </a:p>
          <a:p>
            <a:endParaRPr lang="en-US" sz="1200" b="1" dirty="0" smtClean="0">
              <a:solidFill>
                <a:srgbClr val="000000"/>
              </a:solidFill>
            </a:endParaRPr>
          </a:p>
          <a:p>
            <a:pPr algn="ctr"/>
            <a:endParaRPr lang="en-US" sz="1200" b="1" dirty="0" smtClean="0">
              <a:solidFill>
                <a:srgbClr val="000000"/>
              </a:solidFill>
            </a:endParaRPr>
          </a:p>
          <a:p>
            <a:endParaRPr lang="en-US" sz="1200" b="1" dirty="0">
              <a:solidFill>
                <a:srgbClr val="000000"/>
              </a:solidFill>
            </a:endParaRPr>
          </a:p>
        </p:txBody>
      </p:sp>
      <p:sp>
        <p:nvSpPr>
          <p:cNvPr id="16" name="Oval 15"/>
          <p:cNvSpPr/>
          <p:nvPr/>
        </p:nvSpPr>
        <p:spPr>
          <a:xfrm>
            <a:off x="2230968" y="5045365"/>
            <a:ext cx="1782617" cy="1812635"/>
          </a:xfrm>
          <a:prstGeom prst="ellipse">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b="1" dirty="0" smtClean="0">
                <a:solidFill>
                  <a:srgbClr val="000000"/>
                </a:solidFill>
              </a:rPr>
              <a:t>Online</a:t>
            </a:r>
          </a:p>
          <a:p>
            <a:pPr algn="ctr"/>
            <a:r>
              <a:rPr lang="en-US" sz="1500" b="1" dirty="0" smtClean="0">
                <a:solidFill>
                  <a:srgbClr val="000000"/>
                </a:solidFill>
              </a:rPr>
              <a:t>Dictionary</a:t>
            </a:r>
          </a:p>
          <a:p>
            <a:pPr algn="ctr"/>
            <a:r>
              <a:rPr lang="en-US" sz="1200" dirty="0" smtClean="0">
                <a:solidFill>
                  <a:srgbClr val="000000"/>
                </a:solidFill>
              </a:rPr>
              <a:t>******</a:t>
            </a:r>
          </a:p>
          <a:p>
            <a:pPr algn="ctr"/>
            <a:r>
              <a:rPr lang="en-US" sz="1200" dirty="0" smtClean="0">
                <a:solidFill>
                  <a:srgbClr val="000000"/>
                </a:solidFill>
              </a:rPr>
              <a:t>Written word, Audio &amp; Visual</a:t>
            </a:r>
          </a:p>
          <a:p>
            <a:pPr algn="ctr"/>
            <a:r>
              <a:rPr lang="en-US" sz="1100" dirty="0" smtClean="0">
                <a:solidFill>
                  <a:srgbClr val="000000"/>
                </a:solidFill>
              </a:rPr>
              <a:t>Representations</a:t>
            </a:r>
          </a:p>
          <a:p>
            <a:endParaRPr lang="en-US" sz="1200" b="1" dirty="0" smtClean="0">
              <a:solidFill>
                <a:srgbClr val="000000"/>
              </a:solidFill>
            </a:endParaRPr>
          </a:p>
          <a:p>
            <a:pPr algn="ctr"/>
            <a:endParaRPr lang="en-US" sz="1200" b="1" dirty="0" smtClean="0">
              <a:solidFill>
                <a:srgbClr val="000000"/>
              </a:solidFill>
            </a:endParaRPr>
          </a:p>
          <a:p>
            <a:endParaRPr lang="en-US" sz="1200" b="1" dirty="0">
              <a:solidFill>
                <a:srgbClr val="000000"/>
              </a:solidFill>
            </a:endParaRPr>
          </a:p>
        </p:txBody>
      </p:sp>
      <p:sp>
        <p:nvSpPr>
          <p:cNvPr id="17" name="Up-Down Arrow 16"/>
          <p:cNvSpPr/>
          <p:nvPr/>
        </p:nvSpPr>
        <p:spPr>
          <a:xfrm rot="15328792">
            <a:off x="2510323" y="3211767"/>
            <a:ext cx="548640" cy="89642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8" name="Up-Down Arrow 17"/>
          <p:cNvSpPr/>
          <p:nvPr/>
        </p:nvSpPr>
        <p:spPr>
          <a:xfrm rot="12634429">
            <a:off x="3425666" y="4115134"/>
            <a:ext cx="548640" cy="89642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9" name="Up-Down Arrow 18"/>
          <p:cNvSpPr/>
          <p:nvPr/>
        </p:nvSpPr>
        <p:spPr>
          <a:xfrm rot="19972600">
            <a:off x="5265833" y="4073167"/>
            <a:ext cx="548640" cy="89642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5382887" y="5045365"/>
            <a:ext cx="1782617" cy="1812635"/>
          </a:xfrm>
          <a:prstGeom prst="ellipse">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b="1" dirty="0" smtClean="0">
                <a:solidFill>
                  <a:srgbClr val="000000"/>
                </a:solidFill>
              </a:rPr>
              <a:t>Link to</a:t>
            </a:r>
          </a:p>
          <a:p>
            <a:pPr algn="ctr"/>
            <a:r>
              <a:rPr lang="en-US" sz="1500" b="1" dirty="0" smtClean="0">
                <a:solidFill>
                  <a:srgbClr val="000000"/>
                </a:solidFill>
              </a:rPr>
              <a:t>Facilitator</a:t>
            </a:r>
          </a:p>
          <a:p>
            <a:pPr algn="ctr"/>
            <a:r>
              <a:rPr lang="en-US" sz="1200" dirty="0" smtClean="0">
                <a:solidFill>
                  <a:srgbClr val="000000"/>
                </a:solidFill>
              </a:rPr>
              <a:t>******</a:t>
            </a:r>
          </a:p>
          <a:p>
            <a:pPr algn="ctr"/>
            <a:r>
              <a:rPr lang="en-US" sz="1200" dirty="0" smtClean="0">
                <a:solidFill>
                  <a:srgbClr val="000000"/>
                </a:solidFill>
              </a:rPr>
              <a:t>Online &amp; Face-to-face</a:t>
            </a:r>
          </a:p>
          <a:p>
            <a:pPr algn="ctr"/>
            <a:r>
              <a:rPr lang="en-US" sz="1200" dirty="0" smtClean="0">
                <a:solidFill>
                  <a:srgbClr val="000000"/>
                </a:solidFill>
              </a:rPr>
              <a:t>Connections</a:t>
            </a:r>
            <a:endParaRPr lang="en-US" sz="1100" dirty="0" smtClean="0">
              <a:solidFill>
                <a:srgbClr val="000000"/>
              </a:solidFill>
            </a:endParaRPr>
          </a:p>
          <a:p>
            <a:endParaRPr lang="en-US" sz="1200" b="1" dirty="0" smtClean="0">
              <a:solidFill>
                <a:srgbClr val="000000"/>
              </a:solidFill>
            </a:endParaRPr>
          </a:p>
          <a:p>
            <a:pPr algn="ctr"/>
            <a:endParaRPr lang="en-US" sz="1200" b="1" dirty="0" smtClean="0">
              <a:solidFill>
                <a:srgbClr val="000000"/>
              </a:solidFill>
            </a:endParaRPr>
          </a:p>
          <a:p>
            <a:endParaRPr lang="en-US" sz="1200" b="1" dirty="0">
              <a:solidFill>
                <a:srgbClr val="000000"/>
              </a:solidFill>
            </a:endParaRPr>
          </a:p>
        </p:txBody>
      </p:sp>
      <p:sp>
        <p:nvSpPr>
          <p:cNvPr id="21" name="Oval 20"/>
          <p:cNvSpPr/>
          <p:nvPr/>
        </p:nvSpPr>
        <p:spPr>
          <a:xfrm>
            <a:off x="6904183" y="3232731"/>
            <a:ext cx="1782617" cy="1812635"/>
          </a:xfrm>
          <a:prstGeom prst="ellipse">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b="1" dirty="0" smtClean="0">
                <a:solidFill>
                  <a:srgbClr val="000000"/>
                </a:solidFill>
              </a:rPr>
              <a:t>Link to</a:t>
            </a:r>
          </a:p>
          <a:p>
            <a:pPr algn="ctr"/>
            <a:r>
              <a:rPr lang="en-US" sz="1500" b="1" dirty="0" smtClean="0">
                <a:solidFill>
                  <a:srgbClr val="000000"/>
                </a:solidFill>
              </a:rPr>
              <a:t>PBS</a:t>
            </a:r>
          </a:p>
          <a:p>
            <a:pPr algn="ctr"/>
            <a:r>
              <a:rPr lang="en-US" sz="1200" dirty="0" smtClean="0">
                <a:solidFill>
                  <a:srgbClr val="000000"/>
                </a:solidFill>
              </a:rPr>
              <a:t>******</a:t>
            </a:r>
          </a:p>
          <a:p>
            <a:pPr algn="ctr"/>
            <a:r>
              <a:rPr lang="en-US" sz="1200" dirty="0" smtClean="0">
                <a:solidFill>
                  <a:srgbClr val="000000"/>
                </a:solidFill>
              </a:rPr>
              <a:t>Selected Sesame Street</a:t>
            </a:r>
          </a:p>
          <a:p>
            <a:pPr algn="ctr"/>
            <a:r>
              <a:rPr lang="en-US" sz="1200" dirty="0" smtClean="0">
                <a:solidFill>
                  <a:srgbClr val="000000"/>
                </a:solidFill>
              </a:rPr>
              <a:t>Segments</a:t>
            </a:r>
            <a:endParaRPr lang="en-US" sz="1100" dirty="0" smtClean="0">
              <a:solidFill>
                <a:srgbClr val="000000"/>
              </a:solidFill>
            </a:endParaRPr>
          </a:p>
          <a:p>
            <a:endParaRPr lang="en-US" sz="1200" b="1" dirty="0" smtClean="0">
              <a:solidFill>
                <a:srgbClr val="000000"/>
              </a:solidFill>
            </a:endParaRPr>
          </a:p>
          <a:p>
            <a:pPr algn="ctr"/>
            <a:endParaRPr lang="en-US" sz="1200" b="1" dirty="0" smtClean="0">
              <a:solidFill>
                <a:srgbClr val="000000"/>
              </a:solidFill>
            </a:endParaRPr>
          </a:p>
          <a:p>
            <a:endParaRPr lang="en-US" sz="1200" b="1" dirty="0">
              <a:solidFill>
                <a:srgbClr val="000000"/>
              </a:solidFill>
            </a:endParaRPr>
          </a:p>
        </p:txBody>
      </p:sp>
      <p:sp>
        <p:nvSpPr>
          <p:cNvPr id="22" name="Oval 21"/>
          <p:cNvSpPr/>
          <p:nvPr/>
        </p:nvSpPr>
        <p:spPr>
          <a:xfrm>
            <a:off x="7165504" y="918793"/>
            <a:ext cx="1782617" cy="1812635"/>
          </a:xfrm>
          <a:prstGeom prst="ellipse">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b="1" dirty="0" smtClean="0">
                <a:solidFill>
                  <a:srgbClr val="000000"/>
                </a:solidFill>
              </a:rPr>
              <a:t>Link to</a:t>
            </a:r>
          </a:p>
          <a:p>
            <a:pPr algn="ctr"/>
            <a:r>
              <a:rPr lang="en-US" sz="1500" b="1" dirty="0" smtClean="0">
                <a:solidFill>
                  <a:srgbClr val="000000"/>
                </a:solidFill>
              </a:rPr>
              <a:t>Film Library</a:t>
            </a:r>
          </a:p>
          <a:p>
            <a:pPr algn="ctr"/>
            <a:r>
              <a:rPr lang="en-US" sz="1200" dirty="0" smtClean="0">
                <a:solidFill>
                  <a:srgbClr val="000000"/>
                </a:solidFill>
              </a:rPr>
              <a:t>******</a:t>
            </a:r>
          </a:p>
          <a:p>
            <a:pPr algn="ctr"/>
            <a:r>
              <a:rPr lang="en-US" sz="1200" dirty="0" smtClean="0">
                <a:solidFill>
                  <a:srgbClr val="000000"/>
                </a:solidFill>
              </a:rPr>
              <a:t>Selected captioned films</a:t>
            </a:r>
          </a:p>
          <a:p>
            <a:pPr algn="ctr"/>
            <a:endParaRPr lang="en-US" sz="1200" b="1" dirty="0" smtClean="0">
              <a:solidFill>
                <a:srgbClr val="000000"/>
              </a:solidFill>
            </a:endParaRPr>
          </a:p>
          <a:p>
            <a:endParaRPr lang="en-US" sz="1200" b="1" dirty="0">
              <a:solidFill>
                <a:srgbClr val="000000"/>
              </a:solidFill>
            </a:endParaRPr>
          </a:p>
        </p:txBody>
      </p:sp>
      <p:sp>
        <p:nvSpPr>
          <p:cNvPr id="24" name="Up-Down Arrow 23"/>
          <p:cNvSpPr/>
          <p:nvPr/>
        </p:nvSpPr>
        <p:spPr>
          <a:xfrm rot="18082772">
            <a:off x="6104368" y="3122119"/>
            <a:ext cx="548640" cy="89642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5" name="Up-Down Arrow 24"/>
          <p:cNvSpPr/>
          <p:nvPr/>
        </p:nvSpPr>
        <p:spPr>
          <a:xfrm rot="15363932">
            <a:off x="6215412" y="1651330"/>
            <a:ext cx="548640" cy="896425"/>
          </a:xfrm>
          <a:prstGeom prst="upDownArrow">
            <a:avLst/>
          </a:prstGeom>
          <a:solidFill>
            <a:srgbClr val="FF0000"/>
          </a:solid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6141"/>
            <a:ext cx="8229600" cy="1143000"/>
          </a:xfrm>
        </p:spPr>
        <p:txBody>
          <a:bodyPr>
            <a:noAutofit/>
          </a:bodyPr>
          <a:lstStyle/>
          <a:p>
            <a:r>
              <a:rPr lang="en-US" sz="4000" dirty="0" smtClean="0">
                <a:solidFill>
                  <a:srgbClr val="0000FF"/>
                </a:solidFill>
              </a:rPr>
              <a:t>Network Language </a:t>
            </a:r>
            <a:r>
              <a:rPr lang="en-US" sz="4000" dirty="0" smtClean="0">
                <a:solidFill>
                  <a:srgbClr val="0000FF"/>
                </a:solidFill>
              </a:rPr>
              <a:t>Learning</a:t>
            </a:r>
            <a:r>
              <a:rPr lang="en-US" sz="4000" dirty="0" smtClean="0">
                <a:solidFill>
                  <a:srgbClr val="0000FF"/>
                </a:solidFill>
              </a:rPr>
              <a:t> </a:t>
            </a:r>
            <a:r>
              <a:rPr lang="en-US" sz="4000" dirty="0" smtClean="0">
                <a:solidFill>
                  <a:srgbClr val="0000FF"/>
                </a:solidFill>
              </a:rPr>
              <a:t>Sister Schools</a:t>
            </a:r>
            <a:r>
              <a:rPr lang="en-US" sz="4000" dirty="0" smtClean="0">
                <a:solidFill>
                  <a:srgbClr val="0000FF"/>
                </a:solidFill>
              </a:rPr>
              <a:t> </a:t>
            </a:r>
            <a:r>
              <a:rPr lang="en-US" sz="4000" dirty="0" smtClean="0">
                <a:solidFill>
                  <a:srgbClr val="0000FF"/>
                </a:solidFill>
              </a:rPr>
              <a:t>Advantages </a:t>
            </a:r>
            <a:r>
              <a:rPr lang="en-US" dirty="0" smtClean="0">
                <a:solidFill>
                  <a:srgbClr val="0000FF"/>
                </a:solidFill>
              </a:rPr>
              <a:t/>
            </a:r>
            <a:br>
              <a:rPr lang="en-US" dirty="0" smtClean="0">
                <a:solidFill>
                  <a:srgbClr val="0000FF"/>
                </a:solidFill>
              </a:rPr>
            </a:br>
            <a:endParaRPr lang="en-US" dirty="0">
              <a:solidFill>
                <a:srgbClr val="0000FF"/>
              </a:solidFill>
            </a:endParaRPr>
          </a:p>
        </p:txBody>
      </p:sp>
      <p:sp>
        <p:nvSpPr>
          <p:cNvPr id="3" name="Content Placeholder 2"/>
          <p:cNvSpPr>
            <a:spLocks noGrp="1"/>
          </p:cNvSpPr>
          <p:nvPr>
            <p:ph idx="1"/>
          </p:nvPr>
        </p:nvSpPr>
        <p:spPr>
          <a:xfrm>
            <a:off x="457200" y="1373544"/>
            <a:ext cx="8229600" cy="4926187"/>
          </a:xfrm>
        </p:spPr>
        <p:txBody>
          <a:bodyPr/>
          <a:lstStyle/>
          <a:p>
            <a:pPr>
              <a:spcAft>
                <a:spcPts val="1800"/>
              </a:spcAft>
            </a:pPr>
            <a:r>
              <a:rPr lang="en-US" sz="1800" dirty="0" smtClean="0"/>
              <a:t>Class size not a prohibitive factor in language course offering</a:t>
            </a:r>
          </a:p>
          <a:p>
            <a:pPr>
              <a:spcAft>
                <a:spcPts val="1800"/>
              </a:spcAft>
            </a:pPr>
            <a:r>
              <a:rPr lang="en-US" sz="1800" dirty="0" smtClean="0"/>
              <a:t>Interactive exchanges for language, culture &amp; geography classes with foreign schools</a:t>
            </a:r>
          </a:p>
          <a:p>
            <a:pPr>
              <a:spcAft>
                <a:spcPts val="1800"/>
              </a:spcAft>
            </a:pPr>
            <a:r>
              <a:rPr lang="en-US" sz="1800" dirty="0" smtClean="0"/>
              <a:t>Teacher &amp; student level global collaborations</a:t>
            </a:r>
          </a:p>
          <a:p>
            <a:pPr>
              <a:spcAft>
                <a:spcPts val="1800"/>
              </a:spcAft>
            </a:pPr>
            <a:r>
              <a:rPr lang="en-US" sz="1800" dirty="0" smtClean="0"/>
              <a:t>Entire CCSD school population may participate in language program of their choice, not limited the offerings of the school they are zoned for</a:t>
            </a:r>
          </a:p>
          <a:p>
            <a:pPr>
              <a:spcAft>
                <a:spcPts val="1800"/>
              </a:spcAft>
            </a:pPr>
            <a:r>
              <a:rPr lang="en-US" sz="1800" dirty="0" smtClean="0"/>
              <a:t>Can take multi-languages without interfering with CCSD curriculum requirements</a:t>
            </a:r>
          </a:p>
          <a:p>
            <a:pPr>
              <a:spcAft>
                <a:spcPts val="600"/>
              </a:spcAft>
              <a:buNone/>
            </a:pPr>
            <a:endParaRPr lang="en-US" sz="1400" dirty="0" smtClean="0"/>
          </a:p>
          <a:p>
            <a:pPr>
              <a:spcAft>
                <a:spcPts val="600"/>
              </a:spcAft>
            </a:pPr>
            <a:endParaRPr lang="en-US" sz="1400" dirty="0" smtClean="0"/>
          </a:p>
        </p:txBody>
      </p:sp>
      <p:pic>
        <p:nvPicPr>
          <p:cNvPr id="4" name="Picture 3" descr="World-Network.jpg"/>
          <p:cNvPicPr>
            <a:picLocks noChangeAspect="1"/>
          </p:cNvPicPr>
          <p:nvPr/>
        </p:nvPicPr>
        <p:blipFill>
          <a:blip r:embed="rId2"/>
          <a:stretch>
            <a:fillRect/>
          </a:stretch>
        </p:blipFill>
        <p:spPr>
          <a:xfrm>
            <a:off x="2463202" y="4772456"/>
            <a:ext cx="4111389" cy="187111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Theoretical Framework for NLLSS</a:t>
            </a:r>
            <a:br>
              <a:rPr lang="en-US" dirty="0" smtClean="0">
                <a:solidFill>
                  <a:srgbClr val="0000FF"/>
                </a:solidFill>
              </a:rPr>
            </a:br>
            <a:endParaRPr lang="en-US" dirty="0"/>
          </a:p>
        </p:txBody>
      </p:sp>
      <p:sp>
        <p:nvSpPr>
          <p:cNvPr id="3" name="TextBox 2"/>
          <p:cNvSpPr txBox="1"/>
          <p:nvPr/>
        </p:nvSpPr>
        <p:spPr>
          <a:xfrm>
            <a:off x="0" y="987732"/>
            <a:ext cx="9144000" cy="5632312"/>
          </a:xfrm>
          <a:prstGeom prst="rect">
            <a:avLst/>
          </a:prstGeom>
          <a:noFill/>
        </p:spPr>
        <p:txBody>
          <a:bodyPr wrap="square" rtlCol="0">
            <a:spAutoFit/>
          </a:bodyPr>
          <a:lstStyle/>
          <a:p>
            <a:r>
              <a:rPr lang="en-US" b="1" u="sng" dirty="0" smtClean="0"/>
              <a:t>NLLSS </a:t>
            </a:r>
            <a:r>
              <a:rPr lang="en-US" b="1" u="sng" dirty="0" smtClean="0"/>
              <a:t>Component</a:t>
            </a:r>
            <a:r>
              <a:rPr lang="en-US" dirty="0" smtClean="0"/>
              <a:t>              </a:t>
            </a:r>
            <a:r>
              <a:rPr lang="en-US" b="1" u="sng" dirty="0" smtClean="0"/>
              <a:t>Supportive Study</a:t>
            </a:r>
            <a:r>
              <a:rPr lang="en-US" dirty="0" smtClean="0"/>
              <a:t>                    </a:t>
            </a:r>
            <a:r>
              <a:rPr lang="en-US" b="1" u="sng" dirty="0" smtClean="0"/>
              <a:t>Theoretical </a:t>
            </a:r>
            <a:r>
              <a:rPr lang="en-US" b="1" u="sng" dirty="0" smtClean="0"/>
              <a:t>Framework</a:t>
            </a:r>
            <a:endParaRPr lang="en-US" dirty="0" smtClean="0"/>
          </a:p>
          <a:p>
            <a:endParaRPr lang="en-US" dirty="0" smtClean="0"/>
          </a:p>
          <a:p>
            <a:r>
              <a:rPr lang="en-US" dirty="0" smtClean="0"/>
              <a:t>Segmented modules                      Gagne </a:t>
            </a:r>
            <a:r>
              <a:rPr lang="en-US" dirty="0" smtClean="0"/>
              <a:t>(1972</a:t>
            </a:r>
            <a:r>
              <a:rPr lang="en-US" dirty="0" smtClean="0"/>
              <a:t>)                      Chunking, Narrative segments</a:t>
            </a:r>
          </a:p>
          <a:p>
            <a:endParaRPr lang="en-US" dirty="0" smtClean="0"/>
          </a:p>
          <a:p>
            <a:r>
              <a:rPr lang="en-US" dirty="0" smtClean="0"/>
              <a:t>Multi</a:t>
            </a:r>
            <a:r>
              <a:rPr lang="en-US" dirty="0" smtClean="0"/>
              <a:t>-media </a:t>
            </a:r>
            <a:r>
              <a:rPr lang="en-US" dirty="0" smtClean="0"/>
              <a:t>dictionary          Huang &amp; </a:t>
            </a:r>
            <a:r>
              <a:rPr lang="en-US" dirty="0" smtClean="0"/>
              <a:t>Dedegikas</a:t>
            </a:r>
            <a:r>
              <a:rPr lang="en-US" dirty="0" smtClean="0"/>
              <a:t> </a:t>
            </a:r>
            <a:r>
              <a:rPr lang="en-US" dirty="0" smtClean="0"/>
              <a:t>(2011</a:t>
            </a:r>
            <a:r>
              <a:rPr lang="en-US" dirty="0" smtClean="0"/>
              <a:t>)              Multi</a:t>
            </a:r>
            <a:r>
              <a:rPr lang="en-US" dirty="0" smtClean="0"/>
              <a:t>-Media Learning</a:t>
            </a:r>
            <a:endParaRPr lang="en-US" dirty="0" smtClean="0"/>
          </a:p>
          <a:p>
            <a:r>
              <a:rPr lang="en-US" dirty="0" smtClean="0"/>
              <a:t>                                                                Mayer </a:t>
            </a:r>
            <a:r>
              <a:rPr lang="en-US" dirty="0" smtClean="0"/>
              <a:t>(</a:t>
            </a:r>
            <a:r>
              <a:rPr lang="en-US" dirty="0" smtClean="0"/>
              <a:t>2005)</a:t>
            </a:r>
          </a:p>
          <a:p>
            <a:endParaRPr lang="en-US" dirty="0" smtClean="0"/>
          </a:p>
          <a:p>
            <a:r>
              <a:rPr lang="en-US" dirty="0" smtClean="0"/>
              <a:t>Gradual </a:t>
            </a:r>
            <a:r>
              <a:rPr lang="en-US" dirty="0" smtClean="0"/>
              <a:t>building of</a:t>
            </a:r>
            <a:r>
              <a:rPr lang="en-US" dirty="0" smtClean="0"/>
              <a:t> skills          </a:t>
            </a:r>
            <a:r>
              <a:rPr lang="en-US" dirty="0" smtClean="0"/>
              <a:t>Siber</a:t>
            </a:r>
            <a:r>
              <a:rPr lang="en-US" dirty="0" smtClean="0"/>
              <a:t> </a:t>
            </a:r>
            <a:r>
              <a:rPr lang="en-US" dirty="0" smtClean="0"/>
              <a:t>&amp; </a:t>
            </a:r>
            <a:r>
              <a:rPr lang="en-US" dirty="0" smtClean="0"/>
              <a:t>Foshay</a:t>
            </a:r>
            <a:r>
              <a:rPr lang="en-US" dirty="0" smtClean="0"/>
              <a:t> (2010</a:t>
            </a:r>
            <a:r>
              <a:rPr lang="en-US" dirty="0" smtClean="0"/>
              <a:t>)                   Directive </a:t>
            </a:r>
            <a:r>
              <a:rPr lang="en-US" dirty="0" smtClean="0"/>
              <a:t>learning</a:t>
            </a:r>
            <a:endParaRPr lang="en-US" dirty="0" smtClean="0"/>
          </a:p>
          <a:p>
            <a:r>
              <a:rPr lang="en-US" dirty="0" smtClean="0"/>
              <a:t>                                                            Merrill </a:t>
            </a:r>
            <a:r>
              <a:rPr lang="en-US" dirty="0" smtClean="0"/>
              <a:t>(2002</a:t>
            </a:r>
            <a:r>
              <a:rPr lang="en-US" dirty="0" smtClean="0"/>
              <a:t>)                            “</a:t>
            </a:r>
            <a:r>
              <a:rPr lang="en-US" dirty="0" smtClean="0"/>
              <a:t>Pebble-in-a-pond”</a:t>
            </a:r>
          </a:p>
          <a:p>
            <a:endParaRPr lang="en-US" dirty="0" smtClean="0"/>
          </a:p>
          <a:p>
            <a:r>
              <a:rPr lang="en-US" dirty="0" smtClean="0"/>
              <a:t>Real </a:t>
            </a:r>
            <a:r>
              <a:rPr lang="en-US" dirty="0" smtClean="0"/>
              <a:t>life </a:t>
            </a:r>
            <a:r>
              <a:rPr lang="en-US" dirty="0" smtClean="0"/>
              <a:t>situations/scenarios         </a:t>
            </a:r>
            <a:r>
              <a:rPr lang="en-US" dirty="0" smtClean="0"/>
              <a:t>Reigeluth</a:t>
            </a:r>
            <a:r>
              <a:rPr lang="en-US" dirty="0" smtClean="0"/>
              <a:t> </a:t>
            </a:r>
            <a:r>
              <a:rPr lang="en-US" dirty="0" smtClean="0"/>
              <a:t>(2009</a:t>
            </a:r>
            <a:r>
              <a:rPr lang="en-US" dirty="0" smtClean="0"/>
              <a:t>)                   Problem</a:t>
            </a:r>
            <a:r>
              <a:rPr lang="en-US" dirty="0" smtClean="0"/>
              <a:t>-based learning</a:t>
            </a:r>
            <a:endParaRPr lang="en-US" dirty="0" smtClean="0"/>
          </a:p>
          <a:p>
            <a:endParaRPr lang="en-US" dirty="0" smtClean="0"/>
          </a:p>
          <a:p>
            <a:r>
              <a:rPr lang="en-US" dirty="0" smtClean="0"/>
              <a:t>Allowing students use of       </a:t>
            </a:r>
            <a:r>
              <a:rPr lang="en-US" dirty="0" smtClean="0"/>
              <a:t>Clinton &amp; </a:t>
            </a:r>
            <a:r>
              <a:rPr lang="en-US" dirty="0" smtClean="0"/>
              <a:t>Hokanson</a:t>
            </a:r>
            <a:r>
              <a:rPr lang="en-US" dirty="0" smtClean="0"/>
              <a:t> (2012</a:t>
            </a:r>
            <a:r>
              <a:rPr lang="en-US" dirty="0" smtClean="0"/>
              <a:t>)                 Self</a:t>
            </a:r>
            <a:r>
              <a:rPr lang="en-US" dirty="0" smtClean="0"/>
              <a:t>-actualization</a:t>
            </a:r>
            <a:endParaRPr lang="en-US" dirty="0" smtClean="0"/>
          </a:p>
          <a:p>
            <a:r>
              <a:rPr lang="en-US" dirty="0" smtClean="0"/>
              <a:t>creativity</a:t>
            </a:r>
          </a:p>
          <a:p>
            <a:endParaRPr lang="en-US" dirty="0" smtClean="0"/>
          </a:p>
          <a:p>
            <a:r>
              <a:rPr lang="en-US" dirty="0" smtClean="0"/>
              <a:t>Building </a:t>
            </a:r>
            <a:r>
              <a:rPr lang="en-US" dirty="0" smtClean="0"/>
              <a:t>global learning</a:t>
            </a:r>
            <a:r>
              <a:rPr lang="en-US" dirty="0" smtClean="0"/>
              <a:t>         </a:t>
            </a:r>
            <a:r>
              <a:rPr lang="en-US" dirty="0" smtClean="0"/>
              <a:t>Cochrane, </a:t>
            </a:r>
            <a:r>
              <a:rPr lang="en-US" dirty="0" smtClean="0"/>
              <a:t>Buchem</a:t>
            </a:r>
            <a:r>
              <a:rPr lang="en-US" dirty="0" smtClean="0"/>
              <a:t>, </a:t>
            </a:r>
            <a:r>
              <a:rPr lang="en-US" dirty="0" smtClean="0"/>
              <a:t>Camacho,            Transformational</a:t>
            </a:r>
          </a:p>
          <a:p>
            <a:r>
              <a:rPr lang="en-US" dirty="0" smtClean="0"/>
              <a:t>Communities                         Cronin</a:t>
            </a:r>
            <a:r>
              <a:rPr lang="en-US" dirty="0" smtClean="0"/>
              <a:t>, Gordon, &amp; Keegan (2013</a:t>
            </a:r>
            <a:r>
              <a:rPr lang="en-US" dirty="0" smtClean="0"/>
              <a:t>)             Learning</a:t>
            </a:r>
          </a:p>
          <a:p>
            <a:endParaRPr lang="en-US" dirty="0" smtClean="0"/>
          </a:p>
          <a:p>
            <a:r>
              <a:rPr lang="en-US" dirty="0" smtClean="0"/>
              <a:t>Use </a:t>
            </a:r>
            <a:r>
              <a:rPr lang="en-US" dirty="0" smtClean="0"/>
              <a:t>of learning </a:t>
            </a:r>
            <a:r>
              <a:rPr lang="en-US" dirty="0" smtClean="0"/>
              <a:t>objects                  </a:t>
            </a:r>
            <a:r>
              <a:rPr lang="en-US" dirty="0" smtClean="0"/>
              <a:t>Kinshuk</a:t>
            </a:r>
            <a:r>
              <a:rPr lang="en-US" dirty="0" smtClean="0"/>
              <a:t> </a:t>
            </a:r>
            <a:r>
              <a:rPr lang="en-US" dirty="0" smtClean="0"/>
              <a:t>&amp; Jesse (2013</a:t>
            </a:r>
            <a:r>
              <a:rPr lang="en-US" dirty="0" smtClean="0"/>
              <a:t>)               Learning </a:t>
            </a:r>
            <a:r>
              <a:rPr lang="en-US" dirty="0" smtClean="0"/>
              <a:t>components</a:t>
            </a:r>
            <a:endParaRPr lang="en-US" dirty="0" smtClean="0"/>
          </a:p>
          <a:p>
            <a:r>
              <a:rPr lang="en-US" dirty="0" smtClean="0"/>
              <a:t> </a:t>
            </a: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1789</TotalTime>
  <Words>1268</Words>
  <Application>Microsoft Macintosh PowerPoint</Application>
  <PresentationFormat>On-screen Show (4:3)</PresentationFormat>
  <Paragraphs>156</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Office Theme</vt:lpstr>
      <vt:lpstr>  Network Language Learners Sister Schools Program</vt:lpstr>
      <vt:lpstr>Original Legacy Global Studies Vision</vt:lpstr>
      <vt:lpstr> Languages Available </vt:lpstr>
      <vt:lpstr>Current Obstacles for Foreign Language Instruction </vt:lpstr>
      <vt:lpstr>Solution: Global Language Learning Network</vt:lpstr>
      <vt:lpstr>Network Language Learners Sister Schools Program System</vt:lpstr>
      <vt:lpstr>Network Language Learning Sister Schools  Software Program</vt:lpstr>
      <vt:lpstr>Network Language Learning Sister Schools Advantages  </vt:lpstr>
      <vt:lpstr>Theoretical Framework for NLLSS </vt:lpstr>
      <vt:lpstr>Theoretical Framework for NLLSS </vt:lpstr>
      <vt:lpstr>Network Language Learners Sister Schools Program</vt:lpstr>
      <vt:lpstr>References</vt:lpstr>
    </vt:vector>
  </TitlesOfParts>
  <Company>BeTheWater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Blended Models</dc:title>
  <dc:creator>David Perkins</dc:creator>
  <cp:lastModifiedBy>David Perkins</cp:lastModifiedBy>
  <cp:revision>27</cp:revision>
  <dcterms:created xsi:type="dcterms:W3CDTF">2015-10-19T19:52:52Z</dcterms:created>
  <dcterms:modified xsi:type="dcterms:W3CDTF">2015-10-19T21:15:45Z</dcterms:modified>
</cp:coreProperties>
</file>