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Default Extension="gif" ContentType="image/gif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Default Extension="pict" ContentType="image/pi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5"/>
  </p:notesMasterIdLst>
  <p:sldIdLst>
    <p:sldId id="256" r:id="rId2"/>
    <p:sldId id="270" r:id="rId3"/>
    <p:sldId id="344" r:id="rId4"/>
    <p:sldId id="257" r:id="rId5"/>
    <p:sldId id="271" r:id="rId6"/>
    <p:sldId id="274" r:id="rId7"/>
    <p:sldId id="272" r:id="rId8"/>
    <p:sldId id="275" r:id="rId9"/>
    <p:sldId id="277" r:id="rId10"/>
    <p:sldId id="279" r:id="rId11"/>
    <p:sldId id="278" r:id="rId12"/>
    <p:sldId id="280" r:id="rId13"/>
    <p:sldId id="276" r:id="rId14"/>
    <p:sldId id="281" r:id="rId15"/>
    <p:sldId id="282" r:id="rId16"/>
    <p:sldId id="284" r:id="rId17"/>
    <p:sldId id="285" r:id="rId18"/>
    <p:sldId id="286" r:id="rId19"/>
    <p:sldId id="287" r:id="rId20"/>
    <p:sldId id="283" r:id="rId21"/>
    <p:sldId id="299" r:id="rId22"/>
    <p:sldId id="331" r:id="rId23"/>
    <p:sldId id="301" r:id="rId24"/>
    <p:sldId id="300" r:id="rId25"/>
    <p:sldId id="273" r:id="rId26"/>
    <p:sldId id="288" r:id="rId27"/>
    <p:sldId id="289" r:id="rId28"/>
    <p:sldId id="290" r:id="rId29"/>
    <p:sldId id="291" r:id="rId30"/>
    <p:sldId id="302" r:id="rId31"/>
    <p:sldId id="292" r:id="rId32"/>
    <p:sldId id="293" r:id="rId33"/>
    <p:sldId id="341" r:id="rId34"/>
    <p:sldId id="294" r:id="rId35"/>
    <p:sldId id="295" r:id="rId36"/>
    <p:sldId id="297" r:id="rId37"/>
    <p:sldId id="305" r:id="rId38"/>
    <p:sldId id="306" r:id="rId39"/>
    <p:sldId id="345" r:id="rId40"/>
    <p:sldId id="346" r:id="rId41"/>
    <p:sldId id="347" r:id="rId42"/>
    <p:sldId id="348" r:id="rId43"/>
    <p:sldId id="349" r:id="rId44"/>
    <p:sldId id="307" r:id="rId45"/>
    <p:sldId id="350" r:id="rId46"/>
    <p:sldId id="351" r:id="rId47"/>
    <p:sldId id="352" r:id="rId48"/>
    <p:sldId id="353" r:id="rId49"/>
    <p:sldId id="354" r:id="rId50"/>
    <p:sldId id="298" r:id="rId51"/>
    <p:sldId id="308" r:id="rId52"/>
    <p:sldId id="332" r:id="rId53"/>
    <p:sldId id="296" r:id="rId54"/>
    <p:sldId id="309" r:id="rId55"/>
    <p:sldId id="342" r:id="rId56"/>
    <p:sldId id="310" r:id="rId57"/>
    <p:sldId id="303" r:id="rId58"/>
    <p:sldId id="259" r:id="rId59"/>
    <p:sldId id="260" r:id="rId60"/>
    <p:sldId id="333" r:id="rId61"/>
    <p:sldId id="355" r:id="rId62"/>
    <p:sldId id="356" r:id="rId63"/>
    <p:sldId id="334" r:id="rId64"/>
    <p:sldId id="304" r:id="rId65"/>
    <p:sldId id="262" r:id="rId66"/>
    <p:sldId id="311" r:id="rId67"/>
    <p:sldId id="312" r:id="rId68"/>
    <p:sldId id="339" r:id="rId69"/>
    <p:sldId id="314" r:id="rId70"/>
    <p:sldId id="313" r:id="rId71"/>
    <p:sldId id="315" r:id="rId72"/>
    <p:sldId id="263" r:id="rId73"/>
    <p:sldId id="316" r:id="rId74"/>
    <p:sldId id="264" r:id="rId75"/>
    <p:sldId id="265" r:id="rId76"/>
    <p:sldId id="266" r:id="rId77"/>
    <p:sldId id="267" r:id="rId78"/>
    <p:sldId id="268" r:id="rId79"/>
    <p:sldId id="317" r:id="rId80"/>
    <p:sldId id="340" r:id="rId81"/>
    <p:sldId id="327" r:id="rId82"/>
    <p:sldId id="328" r:id="rId83"/>
    <p:sldId id="318" r:id="rId84"/>
    <p:sldId id="319" r:id="rId85"/>
    <p:sldId id="330" r:id="rId86"/>
    <p:sldId id="329" r:id="rId87"/>
    <p:sldId id="320" r:id="rId88"/>
    <p:sldId id="321" r:id="rId89"/>
    <p:sldId id="335" r:id="rId90"/>
    <p:sldId id="336" r:id="rId91"/>
    <p:sldId id="338" r:id="rId92"/>
    <p:sldId id="322" r:id="rId93"/>
    <p:sldId id="269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2DFFF"/>
    <a:srgbClr val="19F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89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5CA9-5EEC-0A4B-A0B0-0DF71B5C94F2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0F3F-76C5-BF4F-99E1-B222FEB52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0F3F-76C5-BF4F-99E1-B222FEB52DA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12E5-5469-1648-8420-0E1B0A484794}" type="datetimeFigureOut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A678-9349-984F-9C1D-D83ED1860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19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davidperkins:Desktop:Capella:NLLSS%20Program:DPerkins-ED8841-u10a1.Final%20Paper.doc!OLE_LINK1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gi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49"/>
            <a:ext cx="7772400" cy="1470025"/>
          </a:xfrm>
        </p:spPr>
        <p:txBody>
          <a:bodyPr>
            <a:noAutofit/>
          </a:bodyPr>
          <a:lstStyle/>
          <a:p>
            <a:r>
              <a:rPr lang="en-US" sz="4700" dirty="0" smtClean="0">
                <a:latin typeface="Times New Roman"/>
                <a:cs typeface="Times New Roman"/>
              </a:rPr>
              <a:t>Project Based Learning Project</a:t>
            </a:r>
            <a:endParaRPr lang="en-US" sz="47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4243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how to manage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teachin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 adults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a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post modern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world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postmodern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04" y="2802721"/>
            <a:ext cx="3454328" cy="2763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7256" y="5981481"/>
            <a:ext cx="393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y David Bryant Perkins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1884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54" y="2037686"/>
            <a:ext cx="176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Ph.D.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222" y="2037686"/>
            <a:ext cx="253165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Johns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Hopkins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1884 - 1894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54" y="1891397"/>
            <a:ext cx="2509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Professor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222" y="2037686"/>
            <a:ext cx="31085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University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of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Michigan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1894 - 1904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54" y="1891397"/>
            <a:ext cx="2509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Professor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222" y="2037686"/>
            <a:ext cx="31085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University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of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Chicago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1899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46474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President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of the American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Psychological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Association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1905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46474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President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of the American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Philosophical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Association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995345"/>
            <a:ext cx="8616215" cy="896052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…and thanks to him: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1884 - 1952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44301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Numerous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books, papers, articles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The School &amp; Society (1899)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Thought &amp; its Subject-Matter (1903)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Studies in Logical Theory (1903)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Democracy and Education (1916)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Human Nature &amp; Conduct (1922)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2863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Some of his thoughts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Screen shot 2015-03-04 at 10.27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8" y="3363778"/>
            <a:ext cx="4961521" cy="12000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3020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Some more of his thoughts:</a:t>
            </a:r>
          </a:p>
          <a:p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Quote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8" y="2968614"/>
            <a:ext cx="4697150" cy="18464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4230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Even some more of his thoughts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Quote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8" y="2968614"/>
            <a:ext cx="4822557" cy="15673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793666"/>
            <a:ext cx="8616215" cy="896052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Which expressed his political views: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8" y="1891396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Quote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4" y="4171332"/>
            <a:ext cx="4686229" cy="1523024"/>
          </a:xfrm>
          <a:prstGeom prst="rect">
            <a:avLst/>
          </a:prstGeom>
        </p:spPr>
      </p:pic>
      <p:pic>
        <p:nvPicPr>
          <p:cNvPr id="12" name="Picture 11" descr="Life, Liberty, &amp; the Pursuit of Happin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4" y="1689718"/>
            <a:ext cx="4686229" cy="2261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216229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Want to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learn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by doing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 project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…?</a:t>
            </a: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First we need to know something: </a:t>
            </a:r>
          </a:p>
        </p:txBody>
      </p:sp>
      <p:pic>
        <p:nvPicPr>
          <p:cNvPr id="10" name="Picture 9" descr="Apprentice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73" y="1858913"/>
            <a:ext cx="4795851" cy="35091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725751"/>
            <a:ext cx="8616215" cy="1165644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All those wonderful contributions, thanks to </a:t>
            </a:r>
          </a:p>
          <a:p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the 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Fathe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r of 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American Education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John_Dewe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4" y="1891396"/>
            <a:ext cx="2035816" cy="2035816"/>
          </a:xfrm>
          <a:prstGeom prst="rect">
            <a:avLst/>
          </a:prstGeom>
        </p:spPr>
      </p:pic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"/>
                <a:cs typeface="Century"/>
              </a:rPr>
              <a:t>Who was inspired by how James Madison researched </a:t>
            </a:r>
            <a:r>
              <a:rPr lang="en-US" sz="2800" b="1" i="1" dirty="0" smtClean="0">
                <a:latin typeface="Century"/>
                <a:cs typeface="Century"/>
              </a:rPr>
              <a:t>each prior age</a:t>
            </a:r>
            <a:r>
              <a:rPr lang="en-US" sz="2800" dirty="0" smtClean="0">
                <a:latin typeface="Century"/>
                <a:cs typeface="Century"/>
              </a:rPr>
              <a:t> to create the </a:t>
            </a:r>
          </a:p>
          <a:p>
            <a:pPr algn="ctr"/>
            <a:r>
              <a:rPr lang="en-US" sz="4800" dirty="0" smtClean="0">
                <a:latin typeface="Castor"/>
                <a:cs typeface="Castor"/>
              </a:rPr>
              <a:t>Government </a:t>
            </a:r>
          </a:p>
          <a:p>
            <a:pPr algn="ctr"/>
            <a:r>
              <a:rPr lang="en-US" sz="3000" dirty="0" smtClean="0">
                <a:latin typeface="Century"/>
                <a:cs typeface="Century"/>
              </a:rPr>
              <a:t>of the United States </a:t>
            </a:r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0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56" y="5094555"/>
            <a:ext cx="2463807" cy="176344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379" y="5081610"/>
            <a:ext cx="2483623" cy="1776390"/>
          </a:xfrm>
          <a:prstGeom prst="rect">
            <a:avLst/>
          </a:prstGeom>
        </p:spPr>
      </p:pic>
      <p:pic>
        <p:nvPicPr>
          <p:cNvPr id="14" name="Picture 13" descr="Gov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563" y="3125024"/>
            <a:ext cx="2706816" cy="3732975"/>
          </a:xfrm>
          <a:prstGeom prst="rect">
            <a:avLst/>
          </a:prstGeom>
        </p:spPr>
      </p:pic>
      <p:pic>
        <p:nvPicPr>
          <p:cNvPr id="15" name="Picture 14" descr="John_Dewey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515" y="2934336"/>
            <a:ext cx="1481405" cy="1942455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 rot="1841623">
            <a:off x="7209856" y="1679690"/>
            <a:ext cx="1498125" cy="1487350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33162" y="1823201"/>
            <a:ext cx="8515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ish"/>
                <a:cs typeface="Anish"/>
              </a:rPr>
              <a:t>Wow!</a:t>
            </a:r>
          </a:p>
          <a:p>
            <a:r>
              <a:rPr lang="en-US" sz="2400" dirty="0" smtClean="0">
                <a:latin typeface="Anish"/>
                <a:cs typeface="Anish"/>
              </a:rPr>
              <a:t>Great</a:t>
            </a:r>
          </a:p>
          <a:p>
            <a:r>
              <a:rPr lang="en-US" sz="2400" dirty="0" smtClean="0">
                <a:latin typeface="Anish"/>
                <a:cs typeface="Anish"/>
              </a:rPr>
              <a:t>Idea!!!</a:t>
            </a:r>
            <a:endParaRPr lang="en-US" sz="2400" dirty="0">
              <a:latin typeface="Anish"/>
              <a:cs typeface="Anis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995344"/>
            <a:ext cx="8616215" cy="896052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Remember, among other things, he was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also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interested in: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80" y="2009204"/>
            <a:ext cx="2799524" cy="3936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098" y="1891396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 descr="Life, Liberty, &amp; the Pursuit of Happi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4" y="3684426"/>
            <a:ext cx="4686229" cy="2261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660" y="2313769"/>
            <a:ext cx="43784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Castor"/>
                <a:cs typeface="Castor"/>
              </a:rPr>
              <a:t>Government</a:t>
            </a:r>
            <a:r>
              <a:rPr lang="en-US" b="1" i="1" dirty="0" smtClean="0">
                <a:latin typeface="Castor"/>
                <a:cs typeface="Castor"/>
              </a:rPr>
              <a:t> </a:t>
            </a:r>
          </a:p>
          <a:p>
            <a:endParaRPr lang="en-US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"/>
                <a:cs typeface="Century"/>
              </a:rPr>
              <a:t>So, he set out to see the AGES through the lens of</a:t>
            </a:r>
          </a:p>
          <a:p>
            <a:pPr algn="ctr"/>
            <a:r>
              <a:rPr lang="en-US" sz="4800" dirty="0" smtClean="0">
                <a:latin typeface="Century"/>
                <a:cs typeface="Century"/>
              </a:rPr>
              <a:t>EDUCATION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460" y="1624905"/>
            <a:ext cx="2077087" cy="1500119"/>
          </a:xfrm>
          <a:prstGeom prst="rect">
            <a:avLst/>
          </a:prstGeom>
        </p:spPr>
      </p:pic>
      <p:pic>
        <p:nvPicPr>
          <p:cNvPr id="14" name="Picture 13" descr="John_Dewey_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755" y="2242821"/>
            <a:ext cx="2436963" cy="2436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7" y="1816831"/>
            <a:ext cx="2450793" cy="2977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263" y="718345"/>
            <a:ext cx="8436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"/>
                <a:cs typeface="Century"/>
              </a:rPr>
              <a:t>Which is something we can do here at CCSD…</a:t>
            </a:r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656" y="1624905"/>
            <a:ext cx="2077087" cy="15001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7" y="1349375"/>
            <a:ext cx="3784600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5561" y="1837356"/>
            <a:ext cx="3888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(Well… actually)</a:t>
            </a:r>
          </a:p>
          <a:p>
            <a:pPr algn="ctr"/>
            <a:endParaRPr lang="en-US" sz="3200" dirty="0" smtClean="0">
              <a:latin typeface="Times New Roman"/>
              <a:cs typeface="Times New Roman"/>
            </a:endParaRPr>
          </a:p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Just what </a:t>
            </a:r>
            <a:r>
              <a:rPr lang="en-US" sz="5400" i="1" dirty="0" smtClean="0">
                <a:latin typeface="Times New Roman"/>
                <a:cs typeface="Times New Roman"/>
              </a:rPr>
              <a:t>age</a:t>
            </a:r>
            <a:r>
              <a:rPr lang="en-US" sz="5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are </a:t>
            </a:r>
            <a:r>
              <a:rPr lang="en-US" sz="5400" i="1" dirty="0" smtClean="0">
                <a:latin typeface="Times New Roman"/>
                <a:cs typeface="Times New Roman"/>
              </a:rPr>
              <a:t>we in</a:t>
            </a:r>
            <a:r>
              <a:rPr lang="en-US" sz="5400" dirty="0" smtClean="0">
                <a:latin typeface="Times New Roman"/>
                <a:cs typeface="Times New Roman"/>
              </a:rPr>
              <a:t>….?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7" y="1349375"/>
            <a:ext cx="3784600" cy="4597400"/>
          </a:xfrm>
          <a:prstGeom prst="rect">
            <a:avLst/>
          </a:prstGeom>
        </p:spPr>
      </p:pic>
      <p:pic>
        <p:nvPicPr>
          <p:cNvPr id="7" name="Picture 6" descr="L_Middle_Ages_-_Magna_Car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62" y="3044793"/>
            <a:ext cx="3644463" cy="2642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3068" y="1349375"/>
            <a:ext cx="1903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lackmoor LET"/>
                <a:cs typeface="Blackmoor LET"/>
              </a:rPr>
              <a:t>Medieval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Blackmoor LET"/>
                <a:cs typeface="Blackmoor LET"/>
              </a:rPr>
              <a:t>Age…?</a:t>
            </a:r>
            <a:endParaRPr lang="en-US" sz="4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7" y="1349375"/>
            <a:ext cx="3784600" cy="459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2929" y="1154590"/>
            <a:ext cx="3966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"/>
                <a:cs typeface="Century"/>
              </a:rPr>
              <a:t>Perhaps we made it to the </a:t>
            </a:r>
          </a:p>
          <a:p>
            <a:r>
              <a:rPr lang="en-US" sz="3600" b="1" dirty="0" smtClean="0">
                <a:latin typeface="Book Antiqua"/>
                <a:cs typeface="Book Antiqua"/>
              </a:rPr>
              <a:t>Modern era</a:t>
            </a:r>
            <a:r>
              <a:rPr lang="en-US" sz="3600" dirty="0" smtClean="0">
                <a:latin typeface="Century"/>
                <a:cs typeface="Century"/>
              </a:rPr>
              <a:t>?</a:t>
            </a:r>
            <a:endParaRPr lang="en-US" sz="3600" dirty="0">
              <a:latin typeface="Century"/>
              <a:cs typeface="Century"/>
            </a:endParaRPr>
          </a:p>
        </p:txBody>
      </p:sp>
      <p:pic>
        <p:nvPicPr>
          <p:cNvPr id="9" name="Picture 8" descr="752px-Western_Europe_Utrecht_Trea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7" y="3045512"/>
            <a:ext cx="3636653" cy="29012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7" y="1349375"/>
            <a:ext cx="3784600" cy="459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2929" y="1349375"/>
            <a:ext cx="396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"/>
                <a:cs typeface="Century"/>
              </a:rPr>
              <a:t>Or maybe we go further back…?</a:t>
            </a:r>
            <a:endParaRPr lang="en-US" sz="36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04" y="2735524"/>
            <a:ext cx="3973097" cy="32112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7" y="1816831"/>
            <a:ext cx="2450793" cy="2977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263" y="718345"/>
            <a:ext cx="8436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"/>
                <a:cs typeface="Century"/>
              </a:rPr>
              <a:t>Actually, a little bit of </a:t>
            </a:r>
            <a:r>
              <a:rPr lang="en-US" sz="3000" b="1" i="1" dirty="0" smtClean="0">
                <a:latin typeface="Century"/>
                <a:cs typeface="Century"/>
              </a:rPr>
              <a:t>each age </a:t>
            </a:r>
            <a:r>
              <a:rPr lang="en-US" sz="3000" dirty="0" smtClean="0">
                <a:latin typeface="Century"/>
                <a:cs typeface="Century"/>
              </a:rPr>
              <a:t>is in CCSD…</a:t>
            </a:r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656" y="1624905"/>
            <a:ext cx="2077087" cy="1500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22479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age</a:t>
            </a:r>
            <a:r>
              <a:rPr lang="en-US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are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</a:t>
            </a:r>
            <a:r>
              <a:rPr lang="en-US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in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…?</a:t>
            </a:r>
          </a:p>
          <a:p>
            <a:endParaRPr lang="en-US" sz="1400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(Philosophically speaking, that is…)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1" y="3701550"/>
            <a:ext cx="2540238" cy="1692275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21" y="3701550"/>
            <a:ext cx="2599184" cy="169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621" y="5851931"/>
            <a:ext cx="2509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Papyrus"/>
                <a:cs typeface="Papyrus"/>
              </a:rPr>
              <a:t>Pre-Socratic</a:t>
            </a:r>
            <a:endParaRPr lang="en-US" sz="32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698" y="579037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lonna MT"/>
                <a:cs typeface="Colonna MT"/>
              </a:rPr>
              <a:t>ANCIENT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286" y="3701550"/>
            <a:ext cx="2643221" cy="1692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8418" y="5790376"/>
            <a:ext cx="2138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lackmoor LET"/>
                <a:cs typeface="Blackmoor LET"/>
              </a:rPr>
              <a:t>Medieval</a:t>
            </a:r>
            <a:endParaRPr lang="en-US"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995345"/>
            <a:ext cx="8616215" cy="8960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Even this guy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John_Dewe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4" y="1891396"/>
            <a:ext cx="2035816" cy="2035816"/>
          </a:xfrm>
          <a:prstGeom prst="rect">
            <a:avLst/>
          </a:prstGeom>
        </p:spPr>
      </p:pic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95535"/>
            <a:ext cx="9144000" cy="176759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For many educational theories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used in America today are in his: </a:t>
            </a:r>
          </a:p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My Pedagogic Creed (1897)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8" y="2762935"/>
            <a:ext cx="2978168" cy="37863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835165"/>
            <a:ext cx="8917232" cy="7306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 theme he created by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Taking something </a:t>
            </a: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59" y="4041860"/>
            <a:ext cx="2416717" cy="281614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3279420" y="3866021"/>
            <a:ext cx="2483986" cy="572227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7000">
                <a:srgbClr val="FF0000"/>
              </a:gs>
            </a:gsLst>
            <a:lin ang="4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9264" y="4438249"/>
            <a:ext cx="35578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understanding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LITERATURE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MyPed0g.cre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60157"/>
            <a:ext cx="2651320" cy="2697843"/>
          </a:xfrm>
          <a:prstGeom prst="rect">
            <a:avLst/>
          </a:prstGeom>
        </p:spPr>
      </p:pic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497" y="1898665"/>
            <a:ext cx="2726818" cy="2261492"/>
          </a:xfrm>
          <a:prstGeom prst="rect">
            <a:avLst/>
          </a:prstGeom>
        </p:spPr>
      </p:pic>
      <p:pic>
        <p:nvPicPr>
          <p:cNvPr id="11" name="Picture 10" descr="Court_of_Honor_and_Grand_Bas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725" y="1898665"/>
            <a:ext cx="2404151" cy="1602768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2897475" y="2208771"/>
            <a:ext cx="3399684" cy="146526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75497" y="1923860"/>
            <a:ext cx="27268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from this time…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6466" y="2881136"/>
            <a:ext cx="28007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alligri"/>
                <a:cs typeface="Calligri"/>
              </a:rPr>
              <a:t>Contemporary</a:t>
            </a:r>
            <a:endParaRPr lang="en-US" sz="4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…to his own time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5497" y="2176739"/>
            <a:ext cx="2758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31772" y="2576849"/>
            <a:ext cx="3950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aggadocio"/>
                <a:cs typeface="Braggadocio"/>
              </a:rPr>
              <a:t>&amp; </a:t>
            </a:r>
            <a:r>
              <a:rPr lang="en-US" dirty="0" smtClean="0"/>
              <a:t> </a:t>
            </a:r>
            <a:r>
              <a:rPr lang="en-US" sz="4000" dirty="0" smtClean="0">
                <a:latin typeface="Cunningham"/>
                <a:cs typeface="Cunningham"/>
              </a:rPr>
              <a:t>applying it…</a:t>
            </a:r>
            <a:endParaRPr lang="en-US" sz="4000" dirty="0">
              <a:latin typeface="Cunningham"/>
              <a:cs typeface="Cunningha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11" y="835164"/>
            <a:ext cx="8727621" cy="176759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 took this statement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1050" i="1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“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aining knowledge through &amp; in nature can also obtained by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xercise &amp; practice of the mind applied to the subject at hand.”</a:t>
            </a:r>
          </a:p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                                                              - Aristotle (384 BC – 322 BC)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515" y="3866021"/>
            <a:ext cx="2416717" cy="2816140"/>
          </a:xfrm>
          <a:prstGeom prst="rect">
            <a:avLst/>
          </a:prstGeom>
        </p:spPr>
      </p:pic>
      <p:pic>
        <p:nvPicPr>
          <p:cNvPr id="5" name="Picture 4" descr="Aristotle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1" y="3866021"/>
            <a:ext cx="2400257" cy="2777797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3279420" y="3866021"/>
            <a:ext cx="2483986" cy="572227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7000">
                <a:srgbClr val="FF0000"/>
              </a:gs>
            </a:gsLst>
            <a:lin ang="4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9264" y="4438249"/>
            <a:ext cx="35578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turned it into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this statement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95535"/>
            <a:ext cx="9144000" cy="1767591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“Learning by Doing”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(1904)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8" y="2762935"/>
            <a:ext cx="2978168" cy="378631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95535"/>
            <a:ext cx="2581671" cy="334962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Now is this:</a:t>
            </a:r>
          </a:p>
          <a:p>
            <a:endParaRPr lang="en-US" sz="1600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“Gaining knowledge through &amp; in nature can also be obtained by exercise &amp; practice of the mind applied to the subject at hand.”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8" y="2762935"/>
            <a:ext cx="2978168" cy="3786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9047" y="795535"/>
            <a:ext cx="36409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Really any different? 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279420" y="1986179"/>
            <a:ext cx="2483986" cy="572227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7000">
                <a:srgbClr val="FF0000"/>
              </a:gs>
            </a:gsLst>
            <a:lin ang="4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5140" y="795535"/>
            <a:ext cx="1837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</a:t>
            </a:r>
            <a:r>
              <a:rPr lang="en-US" sz="3200" dirty="0" smtClean="0">
                <a:latin typeface="Times New Roman"/>
                <a:cs typeface="Times New Roman"/>
              </a:rPr>
              <a:t>han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4804" y="1885771"/>
            <a:ext cx="22876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latin typeface="Times New Roman"/>
                <a:cs typeface="Times New Roman"/>
              </a:rPr>
              <a:t>“Learning </a:t>
            </a:r>
          </a:p>
          <a:p>
            <a:pPr algn="ctr"/>
            <a:r>
              <a:rPr lang="en-US" sz="3600" i="1" dirty="0" smtClean="0">
                <a:latin typeface="Times New Roman"/>
                <a:cs typeface="Times New Roman"/>
              </a:rPr>
              <a:t>by </a:t>
            </a:r>
          </a:p>
          <a:p>
            <a:pPr algn="ctr"/>
            <a:r>
              <a:rPr lang="en-US" sz="3600" i="1" dirty="0" smtClean="0">
                <a:latin typeface="Times New Roman"/>
                <a:cs typeface="Times New Roman"/>
              </a:rPr>
              <a:t>Doing”</a:t>
            </a:r>
            <a:endParaRPr lang="en-US" sz="36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76" y="3264424"/>
            <a:ext cx="2581671" cy="1967400"/>
          </a:xfrm>
        </p:spPr>
        <p:txBody>
          <a:bodyPr>
            <a:noAutofit/>
          </a:bodyPr>
          <a:lstStyle/>
          <a:p>
            <a:endParaRPr lang="en-US" sz="1600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“Gaining knowledge through &amp; in nature can also be obtained by exercise &amp; practice of the mind applied to the subject at hand.”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279420" y="1986179"/>
            <a:ext cx="2483986" cy="572227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7000">
                <a:srgbClr val="FF0000"/>
              </a:gs>
            </a:gsLst>
            <a:lin ang="4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7372" y="3634724"/>
            <a:ext cx="15854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“Learning 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Doing”</a:t>
            </a:r>
            <a:endParaRPr 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389"/>
            <a:ext cx="2929081" cy="1907063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55" y="1232390"/>
            <a:ext cx="2959547" cy="1973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937" y="5298249"/>
            <a:ext cx="2557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5255" y="5298249"/>
            <a:ext cx="3057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ligri"/>
                <a:cs typeface="Calligri"/>
              </a:rPr>
              <a:t>Contemporary</a:t>
            </a:r>
            <a:endParaRPr lang="en-US" sz="4400" b="1" dirty="0">
              <a:latin typeface="Calligri"/>
              <a:cs typeface="Callig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9082" y="4475453"/>
            <a:ext cx="297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944" y="6042173"/>
            <a:ext cx="85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500 BC                                     19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Century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759047" y="5231824"/>
            <a:ext cx="3004359" cy="45114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57734" y="1278293"/>
            <a:ext cx="95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5205" y="5837353"/>
            <a:ext cx="115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YES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747" y="3139452"/>
            <a:ext cx="266487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Any </a:t>
            </a:r>
          </a:p>
          <a:p>
            <a:pPr algn="ctr"/>
            <a:r>
              <a:rPr lang="en-US" i="1" dirty="0" smtClean="0">
                <a:latin typeface="Times New Roman"/>
                <a:cs typeface="Times New Roman"/>
              </a:rPr>
              <a:t>similarities &amp; differences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see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between these two???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Asking that question had him ask questions of</a:t>
            </a:r>
          </a:p>
          <a:p>
            <a:pPr algn="ctr"/>
            <a:r>
              <a:rPr lang="en-US" sz="2400" dirty="0" smtClean="0">
                <a:latin typeface="Century"/>
                <a:cs typeface="Century"/>
              </a:rPr>
              <a:t>ALL THE AGES…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460" y="1624905"/>
            <a:ext cx="2077087" cy="1500119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752px-Western_Europe_Utrecht_Trea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3441"/>
            <a:ext cx="2996057" cy="2174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660" y="4098679"/>
            <a:ext cx="1483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Modern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2294" y="4098678"/>
            <a:ext cx="2287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ligri"/>
                <a:cs typeface="Calligri"/>
              </a:rPr>
              <a:t>Contemporary</a:t>
            </a:r>
            <a:endParaRPr lang="en-US" sz="3200" b="1" dirty="0">
              <a:solidFill>
                <a:srgbClr val="FF0000"/>
              </a:solidFill>
              <a:latin typeface="Calligri"/>
              <a:cs typeface="Callig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554" y="6253211"/>
            <a:ext cx="22325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Century</a:t>
            </a:r>
          </a:p>
        </p:txBody>
      </p:sp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28" y="4683454"/>
            <a:ext cx="3261818" cy="2174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2294" y="5683825"/>
            <a:ext cx="22325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lang="en-US" sz="32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Century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90632" y="4098678"/>
            <a:ext cx="2336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Post Modern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45" y="4697885"/>
            <a:ext cx="3010909" cy="2174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41821" y="4683455"/>
            <a:ext cx="22021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lang="en-US" sz="32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Century</a:t>
            </a:r>
          </a:p>
        </p:txBody>
      </p:sp>
      <p:pic>
        <p:nvPicPr>
          <p:cNvPr id="15" name="Picture 14" descr="Philosophy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1248"/>
            <a:ext cx="3177381" cy="1986372"/>
          </a:xfrm>
          <a:prstGeom prst="rect">
            <a:avLst/>
          </a:prstGeom>
        </p:spPr>
      </p:pic>
      <p:pic>
        <p:nvPicPr>
          <p:cNvPr id="16" name="Picture 15" descr="ur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381" y="701248"/>
            <a:ext cx="2956964" cy="1986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554" y="2687619"/>
            <a:ext cx="2509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apyrus"/>
                <a:cs typeface="Papyrus"/>
              </a:rPr>
              <a:t>Pre-Socratic</a:t>
            </a:r>
            <a:endParaRPr lang="en-US" sz="32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950" y="2687619"/>
            <a:ext cx="1915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346" y="701248"/>
            <a:ext cx="2992983" cy="19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90632" y="2687619"/>
            <a:ext cx="1556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lackmoor LET"/>
                <a:cs typeface="Blackmoor LET"/>
              </a:rPr>
              <a:t>Medieval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9323" y="3383805"/>
            <a:ext cx="5391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ucida Blackletter"/>
                <a:cs typeface="Lucida Blackletter"/>
              </a:rPr>
              <a:t>Philosophical Learning Ages</a:t>
            </a:r>
            <a:endParaRPr lang="en-US" sz="32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HE FOUND ALL THESE AGES WERE SIMILAR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7719"/>
            <a:ext cx="4362967" cy="2097336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6" name="Picture 15" descr="goteck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8689"/>
            <a:ext cx="2093884" cy="2153323"/>
          </a:xfrm>
          <a:prstGeom prst="rect">
            <a:avLst/>
          </a:prstGeom>
        </p:spPr>
      </p:pic>
      <p:pic>
        <p:nvPicPr>
          <p:cNvPr id="17" name="Picture 16" descr="ancient gre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2012"/>
            <a:ext cx="2093884" cy="2185143"/>
          </a:xfrm>
          <a:prstGeom prst="rect">
            <a:avLst/>
          </a:prstGeom>
        </p:spPr>
      </p:pic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967" y="4747720"/>
            <a:ext cx="4781033" cy="2097336"/>
          </a:xfrm>
          <a:prstGeom prst="rect">
            <a:avLst/>
          </a:prstGeom>
        </p:spPr>
      </p:pic>
      <p:pic>
        <p:nvPicPr>
          <p:cNvPr id="19" name="Picture 18" descr="Starwatch-Taurus_16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60" y="3402012"/>
            <a:ext cx="2279540" cy="2249807"/>
          </a:xfrm>
          <a:prstGeom prst="rect">
            <a:avLst/>
          </a:prstGeom>
        </p:spPr>
      </p:pic>
      <p:pic>
        <p:nvPicPr>
          <p:cNvPr id="20" name="Picture 19" descr="Screen shot 2015-03-06 at 7.18.2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460" y="1248688"/>
            <a:ext cx="2279540" cy="215332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"/>
                <a:cs typeface="Century"/>
              </a:rPr>
              <a:t> AND ALL THESE AGES WERE DIFFERENT 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  <p:pic>
        <p:nvPicPr>
          <p:cNvPr id="14" name="Picture 13" descr="628x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098"/>
            <a:ext cx="2777678" cy="1844413"/>
          </a:xfrm>
          <a:prstGeom prst="rect">
            <a:avLst/>
          </a:prstGeom>
        </p:spPr>
      </p:pic>
      <p:pic>
        <p:nvPicPr>
          <p:cNvPr id="16" name="Picture 15" descr="greek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369" y="3133511"/>
            <a:ext cx="2868047" cy="1985571"/>
          </a:xfrm>
          <a:prstGeom prst="rect">
            <a:avLst/>
          </a:prstGeom>
        </p:spPr>
      </p:pic>
      <p:pic>
        <p:nvPicPr>
          <p:cNvPr id="17" name="Picture 16" descr="SiegeOfOrleans14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9082"/>
            <a:ext cx="4543584" cy="1738918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84" y="5119082"/>
            <a:ext cx="4600416" cy="1738918"/>
          </a:xfrm>
          <a:prstGeom prst="rect">
            <a:avLst/>
          </a:prstGeom>
        </p:spPr>
      </p:pic>
      <p:pic>
        <p:nvPicPr>
          <p:cNvPr id="19" name="Picture 18" descr="world-war-i-air-battle-in-which-everet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179157"/>
            <a:ext cx="2743200" cy="1939925"/>
          </a:xfrm>
          <a:prstGeom prst="rect">
            <a:avLst/>
          </a:prstGeom>
        </p:spPr>
      </p:pic>
      <p:pic>
        <p:nvPicPr>
          <p:cNvPr id="20" name="Picture 19" descr="18lrdlal70trw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289098"/>
            <a:ext cx="2743200" cy="19216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…and just because it’s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2015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doesn’t mean you are automatically 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learning/doing/teaching/ or working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in a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Post Modern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environment.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32" y="3054099"/>
            <a:ext cx="5033242" cy="3635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2488" y="3289099"/>
            <a:ext cx="178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Empathy"/>
                <a:cs typeface="Empathy"/>
              </a:rPr>
              <a:t>21</a:t>
            </a:r>
            <a:r>
              <a:rPr lang="en-US" sz="2400" baseline="30000" dirty="0" smtClean="0">
                <a:solidFill>
                  <a:srgbClr val="FF0000"/>
                </a:solidFill>
                <a:latin typeface="Empathy"/>
                <a:cs typeface="Empathy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Empathy"/>
                <a:cs typeface="Empathy"/>
              </a:rPr>
              <a:t> Century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389"/>
            <a:ext cx="3390371" cy="2910151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086" y="1232390"/>
            <a:ext cx="3828914" cy="2910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476" y="4752452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endParaRPr lang="en-US" sz="5400" dirty="0">
              <a:solidFill>
                <a:srgbClr val="FF0000"/>
              </a:solidFill>
              <a:latin typeface="Colonna MT"/>
              <a:cs typeface="Colonna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728" y="4752452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ligri"/>
                <a:cs typeface="Calligri"/>
              </a:rPr>
              <a:t>Contemporary</a:t>
            </a:r>
            <a:endParaRPr lang="en-US" sz="5400" b="1" dirty="0">
              <a:latin typeface="Calligri"/>
              <a:cs typeface="Callig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944" y="6042173"/>
            <a:ext cx="85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500 BC                                 19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Century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759047" y="5675782"/>
            <a:ext cx="3004359" cy="45114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22467" y="1489741"/>
            <a:ext cx="1270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imes New Roman"/>
                <a:cs typeface="Times New Roman"/>
              </a:rPr>
              <a:t>=</a:t>
            </a:r>
            <a:endParaRPr lang="en-US" sz="88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138" y="1489741"/>
            <a:ext cx="2383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HOWEVER,</a:t>
            </a: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A few were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MORE  SIMILAR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to each other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977"/>
            <a:ext cx="3269150" cy="2128475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37" y="1010977"/>
            <a:ext cx="3291666" cy="21944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822" y="3205422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endParaRPr lang="en-US" sz="4400" dirty="0">
              <a:solidFill>
                <a:srgbClr val="FF0000"/>
              </a:solidFill>
              <a:latin typeface="Colonna MT"/>
              <a:cs typeface="Colonna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448" y="3205422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ligri"/>
                <a:cs typeface="Calligri"/>
              </a:rPr>
              <a:t>Contemporary</a:t>
            </a:r>
            <a:endParaRPr lang="en-US" sz="4800" b="1" dirty="0">
              <a:latin typeface="Calligri"/>
              <a:cs typeface="Calligri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96" y="4847064"/>
            <a:ext cx="1615543" cy="1259360"/>
          </a:xfrm>
          <a:prstGeom prst="rect">
            <a:avLst/>
          </a:prstGeom>
        </p:spPr>
      </p:pic>
      <p:pic>
        <p:nvPicPr>
          <p:cNvPr id="14" name="Picture 13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066" y="4847064"/>
            <a:ext cx="1594758" cy="1272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822" y="6119336"/>
            <a:ext cx="8924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                          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Medieval  12</a:t>
            </a:r>
            <a:r>
              <a:rPr lang="en-US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Century              Modern  17</a:t>
            </a:r>
            <a:r>
              <a:rPr lang="en-US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Century</a:t>
            </a:r>
          </a:p>
          <a:p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944" y="3929667"/>
            <a:ext cx="85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500 B.C.                                   19</a:t>
            </a:r>
            <a:r>
              <a:rPr lang="en-US" sz="3600" baseline="30000" dirty="0" smtClean="0"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latin typeface="Times New Roman"/>
                <a:cs typeface="Times New Roman"/>
              </a:rPr>
              <a:t> Century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929081" y="1626922"/>
            <a:ext cx="3004359" cy="45114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92875" y="1175066"/>
            <a:ext cx="29796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For example,</a:t>
            </a:r>
          </a:p>
          <a:p>
            <a:pPr algn="ctr"/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These two are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more similar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to each other 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than these two: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761"/>
            <a:ext cx="2929081" cy="1907063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55" y="1710178"/>
            <a:ext cx="2959547" cy="1973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117" y="495651"/>
            <a:ext cx="2329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endParaRPr lang="en-US" sz="4000" dirty="0">
              <a:solidFill>
                <a:srgbClr val="FF0000"/>
              </a:solidFill>
              <a:latin typeface="Colonna MT"/>
              <a:cs typeface="Colonna MT"/>
            </a:endParaRPr>
          </a:p>
        </p:txBody>
      </p:sp>
      <p:pic>
        <p:nvPicPr>
          <p:cNvPr id="14" name="Picture 13" descr="752px-Western_Europe_Utrecht_Trea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40" y="3701824"/>
            <a:ext cx="1594758" cy="1272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23188" y="3436989"/>
            <a:ext cx="23393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Modern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Century</a:t>
            </a:r>
          </a:p>
          <a:p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4117" y="1175066"/>
            <a:ext cx="23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500 BC                             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929081" y="1710178"/>
            <a:ext cx="3004359" cy="1429274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04823" y="1175066"/>
            <a:ext cx="23557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Even though they 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are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farther apart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in time</a:t>
            </a:r>
          </a:p>
          <a:p>
            <a:pPr algn="ctr"/>
            <a:endParaRPr lang="en-US" sz="36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than these: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897" y="3701824"/>
            <a:ext cx="1615543" cy="1259360"/>
          </a:xfrm>
          <a:prstGeom prst="rect">
            <a:avLst/>
          </a:prstGeom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055" y="4201665"/>
            <a:ext cx="1615543" cy="1259360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640" y="4668095"/>
            <a:ext cx="1615543" cy="1259360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081" y="5225046"/>
            <a:ext cx="1615543" cy="1259360"/>
          </a:xfrm>
          <a:prstGeom prst="rect">
            <a:avLst/>
          </a:prstGeom>
        </p:spPr>
      </p:pic>
      <p:pic>
        <p:nvPicPr>
          <p:cNvPr id="24" name="Picture 23" descr="752px-Western_Europe_Utrecht_Trea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61" y="4337960"/>
            <a:ext cx="1594758" cy="1272272"/>
          </a:xfrm>
          <a:prstGeom prst="rect">
            <a:avLst/>
          </a:prstGeom>
        </p:spPr>
      </p:pic>
      <p:pic>
        <p:nvPicPr>
          <p:cNvPr id="25" name="Picture 24" descr="752px-Western_Europe_Utrecht_Trea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30" y="5225046"/>
            <a:ext cx="1594758" cy="12722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1598" y="401393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ligri"/>
                <a:cs typeface="Calligri"/>
              </a:rPr>
              <a:t>Contemporary</a:t>
            </a:r>
            <a:endParaRPr lang="en-US" sz="4800" b="1" dirty="0">
              <a:latin typeface="Calligri"/>
              <a:cs typeface="Callig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3440" y="114843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19</a:t>
            </a:r>
            <a:r>
              <a:rPr lang="en-US" sz="3600" baseline="30000" dirty="0" smtClean="0"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latin typeface="Times New Roman"/>
                <a:cs typeface="Times New Roman"/>
              </a:rPr>
              <a:t> Century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4823" y="368321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Medieval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 12</a:t>
            </a:r>
            <a:r>
              <a:rPr lang="en-US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Century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41" y="2762935"/>
            <a:ext cx="2978168" cy="3786314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3279420" y="1986179"/>
            <a:ext cx="2483986" cy="572227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4618"/>
            <a:ext cx="2669211" cy="1737867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53" y="3205422"/>
            <a:ext cx="2959547" cy="1973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204" y="1727409"/>
            <a:ext cx="275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endParaRPr lang="en-US" sz="4800" dirty="0">
              <a:solidFill>
                <a:srgbClr val="FF0000"/>
              </a:solidFill>
              <a:latin typeface="Colonna MT"/>
              <a:cs typeface="Colonna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9809" y="1788965"/>
            <a:ext cx="3057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ligri"/>
                <a:cs typeface="Calligri"/>
              </a:rPr>
              <a:t>Contemporary</a:t>
            </a:r>
            <a:endParaRPr lang="en-US" sz="4400" b="1" dirty="0">
              <a:latin typeface="Calligri"/>
              <a:cs typeface="Callig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788" y="988745"/>
            <a:ext cx="8118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What are some ways these ages are closer?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204" y="5348920"/>
            <a:ext cx="2320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500 BC                            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09809" y="5441253"/>
            <a:ext cx="3134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lang="en-US" sz="40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lang="en-US" sz="24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41" y="2762935"/>
            <a:ext cx="2978168" cy="3786314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3279420" y="1986179"/>
            <a:ext cx="2483986" cy="572227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7000">
                <a:srgbClr val="FF0000"/>
              </a:gs>
            </a:gsLst>
            <a:lin ang="4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4617"/>
            <a:ext cx="3031641" cy="2444665"/>
          </a:xfrm>
          <a:prstGeom prst="rect">
            <a:avLst/>
          </a:prstGeom>
        </p:spPr>
      </p:pic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09" y="3374617"/>
            <a:ext cx="3134191" cy="2444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82821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lonna MT"/>
                <a:cs typeface="Colonna MT"/>
              </a:rPr>
              <a:t>ANCIENT</a:t>
            </a:r>
            <a:endParaRPr lang="en-US" sz="4400" dirty="0">
              <a:solidFill>
                <a:srgbClr val="FF0000"/>
              </a:solidFill>
              <a:latin typeface="Colonna MT"/>
              <a:cs typeface="Colonna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753" y="2378214"/>
            <a:ext cx="3057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ligri"/>
                <a:cs typeface="Calligri"/>
              </a:rPr>
              <a:t>Contemporary</a:t>
            </a:r>
            <a:endParaRPr lang="en-US" sz="4400" b="1" dirty="0">
              <a:latin typeface="Calligri"/>
              <a:cs typeface="Callig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2910" y="1001294"/>
            <a:ext cx="67795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Democracy &amp; Education (1916)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90" y="2762934"/>
            <a:ext cx="2370586" cy="3013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5651" y="73160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Not much democracy </a:t>
            </a:r>
            <a:r>
              <a:rPr lang="en-US" sz="3200" b="1" i="1" u="sng" dirty="0" smtClean="0">
                <a:latin typeface="Times New Roman"/>
                <a:cs typeface="Times New Roman"/>
              </a:rPr>
              <a:t>going on </a:t>
            </a:r>
            <a:r>
              <a:rPr lang="en-US" sz="3200" dirty="0" smtClean="0">
                <a:latin typeface="Times New Roman"/>
                <a:cs typeface="Times New Roman"/>
              </a:rPr>
              <a:t>in </a:t>
            </a:r>
            <a:r>
              <a:rPr lang="en-US" sz="3200" b="1" i="1" dirty="0" smtClean="0">
                <a:latin typeface="Times New Roman"/>
                <a:cs typeface="Times New Roman"/>
              </a:rPr>
              <a:t>any</a:t>
            </a:r>
            <a:r>
              <a:rPr lang="en-US" sz="3200" dirty="0" smtClean="0">
                <a:latin typeface="Times New Roman"/>
                <a:cs typeface="Times New Roman"/>
              </a:rPr>
              <a:t> these ages</a:t>
            </a:r>
          </a:p>
          <a:p>
            <a:pPr algn="ctr"/>
            <a:endParaRPr lang="en-US" sz="1600" dirty="0" smtClean="0">
              <a:latin typeface="Times New Roman"/>
              <a:cs typeface="Times New Roman"/>
            </a:endParaRPr>
          </a:p>
          <a:p>
            <a:pPr algn="ctr"/>
            <a:endParaRPr lang="en-US" sz="32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Medieval  12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Century                            Modern  17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Century</a:t>
            </a:r>
          </a:p>
          <a:p>
            <a:endParaRPr lang="en-US" dirty="0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10" y="2762934"/>
            <a:ext cx="3134190" cy="2913965"/>
          </a:xfrm>
          <a:prstGeom prst="rect">
            <a:avLst/>
          </a:prstGeom>
        </p:spPr>
      </p:pic>
      <p:pic>
        <p:nvPicPr>
          <p:cNvPr id="15" name="Picture 14" descr="ancient-china-milit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51" y="2762933"/>
            <a:ext cx="3077292" cy="2913965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877" y="5296635"/>
            <a:ext cx="2002963" cy="1561365"/>
          </a:xfrm>
          <a:prstGeom prst="rect">
            <a:avLst/>
          </a:prstGeom>
        </p:spPr>
      </p:pic>
      <p:pic>
        <p:nvPicPr>
          <p:cNvPr id="17" name="Picture 16" descr="752px-Western_Europe_Utrecht_Trea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880" y="5296635"/>
            <a:ext cx="1973354" cy="157431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9458760">
            <a:off x="3176959" y="1490915"/>
            <a:ext cx="1271762" cy="35353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2953779">
            <a:off x="4755171" y="1489408"/>
            <a:ext cx="1271762" cy="35353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"/>
                <a:cs typeface="Century"/>
              </a:rPr>
              <a:t>In seeing how </a:t>
            </a:r>
            <a:r>
              <a:rPr lang="en-US" sz="3000" b="1" i="1" dirty="0" smtClean="0">
                <a:latin typeface="Century"/>
                <a:cs typeface="Century"/>
              </a:rPr>
              <a:t>education</a:t>
            </a:r>
            <a:r>
              <a:rPr lang="en-US" sz="3000" dirty="0" smtClean="0">
                <a:latin typeface="Century"/>
                <a:cs typeface="Century"/>
              </a:rPr>
              <a:t> changes in each age…</a:t>
            </a:r>
            <a:endParaRPr lang="en-US" sz="4800" dirty="0" smtClean="0">
              <a:latin typeface="Century"/>
              <a:cs typeface="Century"/>
            </a:endParaRP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460" y="1624905"/>
            <a:ext cx="2077087" cy="1500119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8345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"/>
                <a:cs typeface="Century"/>
              </a:rPr>
              <a:t>He saw how each age </a:t>
            </a:r>
            <a:r>
              <a:rPr lang="en-US" sz="2800" b="1" i="1" dirty="0" smtClean="0">
                <a:latin typeface="Century"/>
                <a:cs typeface="Century"/>
              </a:rPr>
              <a:t>changes</a:t>
            </a:r>
            <a:r>
              <a:rPr lang="en-US" sz="2800" dirty="0" smtClean="0">
                <a:latin typeface="Century"/>
                <a:cs typeface="Century"/>
              </a:rPr>
              <a:t> the human condition…</a:t>
            </a:r>
          </a:p>
          <a:p>
            <a:pPr algn="ctr"/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460" y="1624905"/>
            <a:ext cx="2077087" cy="1500119"/>
          </a:xfrm>
          <a:prstGeom prst="rect">
            <a:avLst/>
          </a:prstGeom>
        </p:spPr>
      </p:pic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679" y="1502329"/>
            <a:ext cx="2552698" cy="324539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76759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Which is nothing new, even in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pre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-ancient times, educators knew: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society was always changing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46" y="2530194"/>
            <a:ext cx="490115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Heraclitus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(535 – 475 BC)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new it:</a:t>
            </a:r>
          </a:p>
          <a:p>
            <a:pPr algn="ctr"/>
            <a:endParaRPr lang="en-US" sz="2400" dirty="0" smtClean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“</a:t>
            </a:r>
            <a:r>
              <a:rPr lang="en-US" sz="2400" i="1" dirty="0" smtClean="0">
                <a:latin typeface="Times New Roman"/>
                <a:cs typeface="Times New Roman"/>
              </a:rPr>
              <a:t>Everything changes and nothing remains still…you cannot step twice into the same stream</a:t>
            </a:r>
            <a:r>
              <a:rPr lang="en-US" sz="2400" dirty="0" smtClean="0">
                <a:latin typeface="Times New Roman"/>
                <a:cs typeface="Times New Roman"/>
              </a:rPr>
              <a:t>”</a:t>
            </a:r>
          </a:p>
          <a:p>
            <a:pPr algn="ctr"/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                              (Robinson, 1987)</a:t>
            </a:r>
          </a:p>
        </p:txBody>
      </p:sp>
      <p:pic>
        <p:nvPicPr>
          <p:cNvPr id="5" name="Picture 4" descr="ur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22" y="2530194"/>
            <a:ext cx="3280039" cy="386632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12123"/>
            <a:ext cx="9144000" cy="9442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But he saw the 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need for change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as a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vision</a:t>
            </a:r>
            <a:endParaRPr lang="en-US" sz="3600" b="1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03-04 at 7.1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64" y="1956365"/>
            <a:ext cx="7148787" cy="468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1252" y="4647077"/>
            <a:ext cx="2428167" cy="7397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252" y="46475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 School &amp; Society</a:t>
            </a:r>
            <a:endParaRPr lang="en-US" dirty="0"/>
          </a:p>
        </p:txBody>
      </p:sp>
      <p:pic>
        <p:nvPicPr>
          <p:cNvPr id="8" name="Picture 7" descr="Screen shot 2015-03-04 at 11.42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52" y="4647077"/>
            <a:ext cx="2910533" cy="1399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3226" y="5995010"/>
            <a:ext cx="128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- 1899</a:t>
            </a:r>
            <a:endParaRPr lang="en-US" sz="3600" dirty="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44153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may be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living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in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wslip"/>
                <a:cs typeface="Cowslip"/>
              </a:rPr>
              <a:t>2015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however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your organization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may still be in 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lackmoor LET"/>
                <a:cs typeface="Blackmoor LET"/>
              </a:rPr>
              <a:t>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lackmoor LET"/>
                <a:cs typeface="Blackmoor LET"/>
              </a:rPr>
              <a:t>iddle ages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onstruction_d_Aix-la-Chap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12" y="2725543"/>
            <a:ext cx="3773052" cy="3238536"/>
          </a:xfrm>
          <a:prstGeom prst="rect">
            <a:avLst/>
          </a:prstGeom>
        </p:spPr>
      </p:pic>
      <p:pic>
        <p:nvPicPr>
          <p:cNvPr id="6" name="Picture 5" descr="constru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1" y="2725543"/>
            <a:ext cx="3492500" cy="323853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0138"/>
            <a:ext cx="9144000" cy="9442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vision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on what changes 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we need for the: </a:t>
            </a:r>
          </a:p>
        </p:txBody>
      </p:sp>
      <p:pic>
        <p:nvPicPr>
          <p:cNvPr id="5" name="Picture 4" descr="Screen shot 2015-03-04 at 7.1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5" y="1956365"/>
            <a:ext cx="7148787" cy="468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1252" y="4647077"/>
            <a:ext cx="2428167" cy="7397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252" y="46475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 School &amp; Society</a:t>
            </a:r>
            <a:endParaRPr lang="en-US" dirty="0"/>
          </a:p>
        </p:txBody>
      </p:sp>
      <p:pic>
        <p:nvPicPr>
          <p:cNvPr id="8" name="Picture 7" descr="Screen shot 2015-03-04 at 11.42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52" y="4647077"/>
            <a:ext cx="2910533" cy="1399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3226" y="5995010"/>
            <a:ext cx="128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- 1899</a:t>
            </a:r>
            <a:endParaRPr lang="en-US" sz="3600" dirty="0">
              <a:latin typeface="Bernard MT Condensed"/>
              <a:cs typeface="Bernard MT Condensed"/>
            </a:endParaRPr>
          </a:p>
        </p:txBody>
      </p:sp>
      <p:pic>
        <p:nvPicPr>
          <p:cNvPr id="10" name="Picture 9" descr="Beijing-TV-Centr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89" y="1956365"/>
            <a:ext cx="4538933" cy="4684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1878" y="2157805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21</a:t>
            </a:r>
            <a:r>
              <a:rPr lang="en-US" sz="4000" baseline="30000" dirty="0" smtClean="0">
                <a:solidFill>
                  <a:srgbClr val="FF0000"/>
                </a:solidFill>
                <a:latin typeface="Empathy"/>
                <a:cs typeface="Empathy"/>
              </a:rPr>
              <a:t>st</a:t>
            </a:r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 Century</a:t>
            </a:r>
            <a:endParaRPr lang="en-US" sz="4000" dirty="0">
              <a:solidFill>
                <a:srgbClr val="FF0000"/>
              </a:solidFill>
              <a:latin typeface="Empathy"/>
              <a:cs typeface="Empat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0138"/>
            <a:ext cx="9144000" cy="9442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vision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on what changes 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we need for the: </a:t>
            </a:r>
          </a:p>
        </p:txBody>
      </p:sp>
      <p:pic>
        <p:nvPicPr>
          <p:cNvPr id="5" name="Picture 4" descr="Screen shot 2015-03-04 at 7.1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5" y="1956365"/>
            <a:ext cx="7148787" cy="468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1252" y="4647077"/>
            <a:ext cx="2428167" cy="7397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252" y="46475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 School &amp; Society</a:t>
            </a:r>
            <a:endParaRPr lang="en-US" dirty="0"/>
          </a:p>
        </p:txBody>
      </p:sp>
      <p:pic>
        <p:nvPicPr>
          <p:cNvPr id="8" name="Picture 7" descr="Screen shot 2015-03-04 at 11.42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52" y="4647077"/>
            <a:ext cx="2910533" cy="1399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3226" y="5995010"/>
            <a:ext cx="128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- 1899</a:t>
            </a:r>
            <a:endParaRPr lang="en-US" sz="3600" dirty="0">
              <a:latin typeface="Bernard MT Condensed"/>
              <a:cs typeface="Bernard MT Condensed"/>
            </a:endParaRPr>
          </a:p>
        </p:txBody>
      </p:sp>
      <p:pic>
        <p:nvPicPr>
          <p:cNvPr id="10" name="Picture 9" descr="Beijing-TV-Centr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89" y="1956365"/>
            <a:ext cx="4538933" cy="4684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1878" y="2157805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21</a:t>
            </a:r>
            <a:r>
              <a:rPr lang="en-US" sz="4000" baseline="30000" dirty="0" smtClean="0">
                <a:solidFill>
                  <a:srgbClr val="FF0000"/>
                </a:solidFill>
                <a:latin typeface="Empathy"/>
                <a:cs typeface="Empathy"/>
              </a:rPr>
              <a:t>st</a:t>
            </a:r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 Century</a:t>
            </a:r>
            <a:endParaRPr lang="en-US" sz="4000" dirty="0">
              <a:solidFill>
                <a:srgbClr val="FF0000"/>
              </a:solidFill>
              <a:latin typeface="Empathy"/>
              <a:cs typeface="Empat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0138"/>
            <a:ext cx="9144000" cy="9442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vision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on what changes 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we need for the: </a:t>
            </a:r>
          </a:p>
        </p:txBody>
      </p:sp>
      <p:pic>
        <p:nvPicPr>
          <p:cNvPr id="5" name="Picture 4" descr="Screen shot 2015-03-04 at 7.1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5" y="1956365"/>
            <a:ext cx="7148787" cy="468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1252" y="4647077"/>
            <a:ext cx="2428167" cy="7397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252" y="46475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 School &amp; Society</a:t>
            </a:r>
            <a:endParaRPr lang="en-US" dirty="0"/>
          </a:p>
        </p:txBody>
      </p:sp>
      <p:pic>
        <p:nvPicPr>
          <p:cNvPr id="8" name="Picture 7" descr="Screen shot 2015-03-04 at 11.42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52" y="4647077"/>
            <a:ext cx="2910533" cy="1399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3226" y="5995010"/>
            <a:ext cx="128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- 1899</a:t>
            </a:r>
            <a:endParaRPr lang="en-US" sz="3600" dirty="0">
              <a:latin typeface="Bernard MT Condensed"/>
              <a:cs typeface="Bernard MT Condensed"/>
            </a:endParaRPr>
          </a:p>
        </p:txBody>
      </p:sp>
      <p:pic>
        <p:nvPicPr>
          <p:cNvPr id="10" name="Picture 9" descr="Beijing-TV-Centr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89" y="1956365"/>
            <a:ext cx="4538933" cy="4684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1878" y="2157805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21</a:t>
            </a:r>
            <a:r>
              <a:rPr lang="en-US" sz="4000" baseline="30000" dirty="0" smtClean="0">
                <a:solidFill>
                  <a:srgbClr val="FF0000"/>
                </a:solidFill>
                <a:latin typeface="Empathy"/>
                <a:cs typeface="Empathy"/>
              </a:rPr>
              <a:t>st</a:t>
            </a:r>
            <a:r>
              <a:rPr lang="en-US" sz="4000" dirty="0" smtClean="0">
                <a:solidFill>
                  <a:srgbClr val="FF0000"/>
                </a:solidFill>
                <a:latin typeface="Empathy"/>
                <a:cs typeface="Empathy"/>
              </a:rPr>
              <a:t> Century</a:t>
            </a:r>
            <a:endParaRPr lang="en-US" sz="4000" dirty="0">
              <a:solidFill>
                <a:srgbClr val="FF0000"/>
              </a:solidFill>
              <a:latin typeface="Empathy"/>
              <a:cs typeface="Empat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ctal #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1385"/>
            <a:ext cx="434386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What changes? </a:t>
            </a:r>
          </a:p>
          <a:p>
            <a:endParaRPr lang="en-US" sz="36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How do we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see,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know,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understand, 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and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keep up with 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such </a:t>
            </a:r>
            <a:r>
              <a:rPr lang="en-US" sz="4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changes?</a:t>
            </a:r>
          </a:p>
          <a:p>
            <a:endParaRPr lang="en-US" dirty="0"/>
          </a:p>
        </p:txBody>
      </p:sp>
      <p:pic>
        <p:nvPicPr>
          <p:cNvPr id="6" name="Picture 5" descr="108-t-lloyd-safety-last-tallys-broadway-theatre-below-2-cr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57" y="131385"/>
            <a:ext cx="5137586" cy="655862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3-06-19 at 7.53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53" y="1560278"/>
            <a:ext cx="6433207" cy="444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2392"/>
            <a:ext cx="3419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We make these: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359" y="6009004"/>
            <a:ext cx="609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 THEY WORK…?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rticle-2243904-1660952D000005DC-509_634x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79" y="1321580"/>
            <a:ext cx="6165850" cy="448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480" y="6014340"/>
            <a:ext cx="863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 for you to decide – one observation: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3-06 at 7.56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8" y="2002334"/>
            <a:ext cx="4000500" cy="73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768" y="1367631"/>
            <a:ext cx="498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Let’s go back to the mission statement: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038" y="3318969"/>
            <a:ext cx="6096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 smtClean="0">
                <a:latin typeface="Times New Roman"/>
                <a:cs typeface="Times New Roman"/>
              </a:rPr>
              <a:t>Policy</a:t>
            </a:r>
            <a:r>
              <a:rPr lang="en-US" sz="4800" dirty="0" smtClean="0"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CELL PHONES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THE CLASSROOM</a:t>
            </a:r>
            <a:endParaRPr lang="en-US" sz="4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13" y="3549853"/>
            <a:ext cx="2077439" cy="20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3-06 at 7.56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18" y="897434"/>
            <a:ext cx="4000500" cy="73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89" y="995344"/>
            <a:ext cx="251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Mission statement: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9427" y="1955135"/>
            <a:ext cx="2182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Times New Roman"/>
                <a:cs typeface="Times New Roman"/>
              </a:rPr>
              <a:t>Policy</a:t>
            </a:r>
            <a:r>
              <a:rPr lang="en-US" sz="4800" dirty="0" smtClean="0">
                <a:latin typeface="Times New Roman"/>
                <a:cs typeface="Times New Roman"/>
              </a:rPr>
              <a:t>:</a:t>
            </a:r>
          </a:p>
          <a:p>
            <a:pPr algn="ctr"/>
            <a:endParaRPr lang="en-US" sz="4800" dirty="0" smtClean="0">
              <a:latin typeface="Times New Roman"/>
              <a:cs typeface="Times New Roman"/>
            </a:endParaRP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endParaRPr lang="en-US" sz="3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actually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354" y="2712028"/>
            <a:ext cx="891854" cy="8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old compu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02" y="1917895"/>
            <a:ext cx="3510631" cy="2552674"/>
          </a:xfrm>
          <a:prstGeom prst="rect">
            <a:avLst/>
          </a:prstGeom>
        </p:spPr>
      </p:pic>
      <p:pic>
        <p:nvPicPr>
          <p:cNvPr id="10" name="Picture 9" descr="Screen shot 2015-03-06 at 8.17.3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45" y="1917895"/>
            <a:ext cx="1552553" cy="2515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63009"/>
            <a:ext cx="9144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takes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away personal, more powerful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technology – forcing kids to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</a:p>
          <a:p>
            <a:pPr algn="ctr"/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school’s </a:t>
            </a:r>
            <a:r>
              <a:rPr lang="en-US" sz="1400" b="1" dirty="0" smtClean="0">
                <a:latin typeface="Calligri"/>
                <a:cs typeface="Calligri"/>
              </a:rPr>
              <a:t>(outdated)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– whenever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there’s a chance to do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sz="1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Automatically allowing students LESS time on technology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3-06 at 7.56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79" y="787220"/>
            <a:ext cx="40005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0773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LET THE KIDS TEACH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US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ON THAT ONE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…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 descr="apple-computers-missouri-school-of-journalism-university-class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1536"/>
            <a:ext cx="9144000" cy="4775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8778" y="641401"/>
            <a:ext cx="80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…?</a:t>
            </a:r>
            <a:endParaRPr lang="en-US" sz="4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1834"/>
            <a:ext cx="9144000" cy="14415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C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7" y="1816831"/>
            <a:ext cx="2450793" cy="2977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263" y="718345"/>
            <a:ext cx="8436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"/>
                <a:cs typeface="Century"/>
              </a:rPr>
              <a:t>So what AGES are CCSD’s </a:t>
            </a:r>
            <a:r>
              <a:rPr lang="en-US" sz="3000" b="1" i="1" dirty="0" smtClean="0">
                <a:latin typeface="Century"/>
                <a:cs typeface="Century"/>
              </a:rPr>
              <a:t>policies</a:t>
            </a:r>
            <a:r>
              <a:rPr lang="en-US" sz="3000" dirty="0" smtClean="0">
                <a:latin typeface="Century"/>
                <a:cs typeface="Century"/>
              </a:rPr>
              <a:t>…?</a:t>
            </a:r>
            <a:endParaRPr lang="en-US" sz="3000" dirty="0">
              <a:latin typeface="Century"/>
              <a:cs typeface="Century"/>
            </a:endParaRPr>
          </a:p>
        </p:txBody>
      </p:sp>
      <p:pic>
        <p:nvPicPr>
          <p:cNvPr id="7" name="Picture 6" descr="Philosoph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624906"/>
            <a:ext cx="1856011" cy="1500119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2" y="3508004"/>
            <a:ext cx="2152096" cy="140118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05" y="5107500"/>
            <a:ext cx="2002963" cy="1561365"/>
          </a:xfrm>
          <a:prstGeom prst="rect">
            <a:avLst/>
          </a:prstGeom>
        </p:spPr>
      </p:pic>
      <p:pic>
        <p:nvPicPr>
          <p:cNvPr id="11" name="Picture 10" descr="752px-Western_Europe_Utrecht_Trea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003" y="5094555"/>
            <a:ext cx="1973354" cy="1574310"/>
          </a:xfrm>
          <a:prstGeom prst="rect">
            <a:avLst/>
          </a:prstGeom>
        </p:spPr>
      </p:pic>
      <p:pic>
        <p:nvPicPr>
          <p:cNvPr id="12" name="Picture 11" descr="Court_of_Honor_and_Grand_Bas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884" y="3508004"/>
            <a:ext cx="2101778" cy="1401185"/>
          </a:xfrm>
          <a:prstGeom prst="rect">
            <a:avLst/>
          </a:prstGeom>
        </p:spPr>
      </p:pic>
      <p:pic>
        <p:nvPicPr>
          <p:cNvPr id="13" name="Picture 12" descr="Beijing-TV-Centre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656" y="1624905"/>
            <a:ext cx="2077087" cy="15001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995344"/>
            <a:ext cx="8616215" cy="1441531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For example,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every schoo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l in the USA has learning &amp; teaching fundamentals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dating back to the 1890’s…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Court_of_Honor_and_Grand_Ba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9" y="2816450"/>
            <a:ext cx="5269279" cy="351285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0695" y="1287733"/>
            <a:ext cx="347330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Times New Roman"/>
                <a:cs typeface="Times New Roman"/>
              </a:rPr>
              <a:t>There’s an app for that!</a:t>
            </a:r>
          </a:p>
          <a:p>
            <a:pPr algn="ctr"/>
            <a:endParaRPr lang="en-US" sz="14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Clark &amp; Gottfredson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(2008):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Learning Agility: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algn="ctr"/>
            <a:endParaRPr lang="en-US" sz="1400" dirty="0" smtClean="0"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System to </a:t>
            </a:r>
          </a:p>
          <a:p>
            <a:pPr algn="ctr"/>
            <a:r>
              <a:rPr lang="en-US" sz="3200" b="1" i="1" dirty="0" smtClean="0">
                <a:latin typeface="Times New Roman"/>
                <a:cs typeface="Times New Roman"/>
              </a:rPr>
              <a:t>measure</a:t>
            </a:r>
          </a:p>
          <a:p>
            <a:pPr algn="ctr"/>
            <a:r>
              <a:rPr lang="en-US" sz="3200" b="1" i="1" dirty="0" smtClean="0">
                <a:latin typeface="Times New Roman"/>
                <a:cs typeface="Times New Roman"/>
              </a:rPr>
              <a:t>organizational</a:t>
            </a:r>
          </a:p>
          <a:p>
            <a:pPr algn="ctr"/>
            <a:r>
              <a:rPr lang="en-US" sz="3200" b="1" i="1" dirty="0" smtClean="0">
                <a:latin typeface="Times New Roman"/>
                <a:cs typeface="Times New Roman"/>
              </a:rPr>
              <a:t>policies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by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stages</a:t>
            </a:r>
          </a:p>
          <a:p>
            <a:pPr algn="ctr"/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 smtClean="0">
              <a:latin typeface="Times New Roman"/>
              <a:cs typeface="Times New Roman"/>
            </a:endParaRPr>
          </a:p>
        </p:txBody>
      </p:sp>
      <p:pic>
        <p:nvPicPr>
          <p:cNvPr id="15" name="Picture 14" descr="Screen shot 2015-03-06 at 9.22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9" y="1287732"/>
            <a:ext cx="5487106" cy="535811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03-06 at 9.10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8" y="1875939"/>
            <a:ext cx="8445501" cy="4687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7890" y="1135390"/>
            <a:ext cx="579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Learning Agility Stages look like this: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7675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Clark and Gottfredson’s (2008) Learning Agility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Stage ‘worksheet’ looks like this: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03-06 at 9.32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5" y="2497666"/>
            <a:ext cx="3825871" cy="376061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76759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Clark and Gottfredson’s (2008) Learning Agility Stage ‘worksheet’ </a:t>
            </a:r>
            <a:r>
              <a:rPr lang="en-US" sz="30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applied</a:t>
            </a:r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to CCSD looks like this:</a:t>
            </a:r>
            <a:endParaRPr lang="en-US" sz="3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03-06 at 9.32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9" y="2497666"/>
            <a:ext cx="3825871" cy="3760611"/>
          </a:xfrm>
          <a:prstGeom prst="rect">
            <a:avLst/>
          </a:prstGeom>
        </p:spPr>
      </p:pic>
      <p:pic>
        <p:nvPicPr>
          <p:cNvPr id="6" name="Picture 5" descr="CC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273" y="2497665"/>
            <a:ext cx="3070112" cy="3729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5630" y="3244334"/>
            <a:ext cx="81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Alido"/>
                <a:cs typeface="Alido"/>
              </a:rPr>
              <a:t>√</a:t>
            </a:r>
            <a:endParaRPr lang="en-US" sz="7200" dirty="0">
              <a:latin typeface="Alido"/>
              <a:cs typeface="Alid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7675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RESULTS: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31541" y="1873155"/>
          <a:ext cx="7555267" cy="2587896"/>
        </p:xfrm>
        <a:graphic>
          <a:graphicData uri="http://schemas.openxmlformats.org/presentationml/2006/ole">
            <p:oleObj spid="_x0000_s48130" name="Document" r:id="rId3" imgW="5524500" imgH="18923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7005" y="4614333"/>
            <a:ext cx="64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Learning Agility Stage Worksheet  (Clark &amp; Gottfredson, 2008)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0997"/>
            <a:ext cx="9144000" cy="17675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Well, at least on the </a:t>
            </a: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surface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we look modern…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thingstocome_wells_on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4" y="1354667"/>
            <a:ext cx="8149577" cy="550333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44"/>
            <a:ext cx="9144000" cy="17675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There is ONE theory CCSD </a:t>
            </a:r>
          </a:p>
          <a:p>
            <a:r>
              <a:rPr lang="en-US" sz="6000" b="1" i="1" dirty="0" smtClean="0">
                <a:solidFill>
                  <a:schemeClr val="bg2">
                    <a:lumMod val="10000"/>
                  </a:schemeClr>
                </a:solidFill>
                <a:latin typeface="Castor"/>
                <a:cs typeface="Castor"/>
              </a:rPr>
              <a:t>IS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Post Modernism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Beijing-TV-Cent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85" y="3643047"/>
            <a:ext cx="3888665" cy="2808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4907" y="3843102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Empathy"/>
                <a:cs typeface="Empathy"/>
              </a:rPr>
              <a:t>21</a:t>
            </a:r>
            <a:r>
              <a:rPr lang="en-US" sz="2000" baseline="30000" dirty="0" smtClean="0">
                <a:solidFill>
                  <a:srgbClr val="FF0000"/>
                </a:solidFill>
                <a:latin typeface="Empathy"/>
                <a:cs typeface="Empathy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Empathy"/>
                <a:cs typeface="Empathy"/>
              </a:rPr>
              <a:t> Century</a:t>
            </a:r>
            <a:endParaRPr lang="en-US" sz="2000" dirty="0">
              <a:solidFill>
                <a:srgbClr val="FF0000"/>
              </a:solidFill>
              <a:latin typeface="Empathy"/>
              <a:cs typeface="Empathy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79139"/>
            <a:ext cx="9144000" cy="17675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…and that theory is: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223" y="2737556"/>
            <a:ext cx="28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…well, yea, that’s it……….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" y="995345"/>
            <a:ext cx="8616215" cy="896052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Mainly from this guy: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John_Dewe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4" y="1891396"/>
            <a:ext cx="2035816" cy="2035816"/>
          </a:xfrm>
          <a:prstGeom prst="rect">
            <a:avLst/>
          </a:prstGeom>
        </p:spPr>
      </p:pic>
      <p:pic>
        <p:nvPicPr>
          <p:cNvPr id="6" name="Picture 5" descr="John_Dewey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76" y="1891395"/>
            <a:ext cx="2748281" cy="3603613"/>
          </a:xfrm>
          <a:prstGeom prst="rect">
            <a:avLst/>
          </a:prstGeom>
        </p:spPr>
      </p:pic>
      <p:pic>
        <p:nvPicPr>
          <p:cNvPr id="7" name="Picture 6" descr="133723-004-E88B1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034" y="1891396"/>
            <a:ext cx="3158145" cy="444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1859 - 1952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223" y="2737556"/>
            <a:ext cx="258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…yea…that…up there….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164667" y="1368778"/>
            <a:ext cx="1241778" cy="2201334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223" y="2737556"/>
            <a:ext cx="264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…it’s what this lecture has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been ABOUT……….!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164667" y="1368778"/>
            <a:ext cx="1241778" cy="2201334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Why_teach_with_project-based_learning_Word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5" y="1862666"/>
            <a:ext cx="8668752" cy="4388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71" y="1312333"/>
            <a:ext cx="63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It’s what we’ve been </a:t>
            </a:r>
            <a:r>
              <a:rPr lang="en-US" b="1" i="1" dirty="0" smtClean="0">
                <a:latin typeface="Times New Roman"/>
                <a:cs typeface="Times New Roman"/>
              </a:rPr>
              <a:t>talking</a:t>
            </a:r>
            <a:r>
              <a:rPr lang="en-US" dirty="0" smtClean="0">
                <a:latin typeface="Times New Roman"/>
                <a:cs typeface="Times New Roman"/>
              </a:rPr>
              <a:t> about the entire time…(well, sort of)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06 at 10.16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57" y="-1"/>
            <a:ext cx="5438775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6932" y="5394248"/>
            <a:ext cx="234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(Chun-Ming, Gwo-Jen,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&amp; Iwen, 2012)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6 at 10.36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89" y="1869496"/>
            <a:ext cx="6126688" cy="761784"/>
          </a:xfrm>
          <a:prstGeom prst="rect">
            <a:avLst/>
          </a:prstGeom>
        </p:spPr>
      </p:pic>
      <p:pic>
        <p:nvPicPr>
          <p:cNvPr id="5" name="Picture 4" descr="Beijing-TV-Cent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92" y="3187591"/>
            <a:ext cx="4163307" cy="300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6585" y="1059821"/>
            <a:ext cx="22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…more specifically…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946" y="2411839"/>
            <a:ext cx="2508130" cy="21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5594" y="2308114"/>
            <a:ext cx="442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“…students gain knowledge &amp; skills by working for an extended period of time..”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SOUND FAMILIAR…?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95535"/>
            <a:ext cx="9144000" cy="1767591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“Learning by Doing”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(1904)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8" y="2393792"/>
            <a:ext cx="2978168" cy="378631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514" y="163473"/>
            <a:ext cx="7772400" cy="18003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Let’s 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LEARN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 Project-based Learning example </a:t>
            </a:r>
            <a:b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DOING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one…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2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87" y="2200596"/>
            <a:ext cx="6988527" cy="4156717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472" y="84593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By making one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of these:</a:t>
            </a:r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95" y="845938"/>
            <a:ext cx="2286000" cy="35433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95" y="1547419"/>
            <a:ext cx="2336800" cy="34671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595" y="2123906"/>
            <a:ext cx="2298700" cy="3543300"/>
          </a:xfrm>
          <a:prstGeom prst="rect">
            <a:avLst/>
          </a:prstGeom>
        </p:spPr>
      </p:pic>
      <p:pic>
        <p:nvPicPr>
          <p:cNvPr id="7" name="Picture 6" descr="imgre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95" y="2917825"/>
            <a:ext cx="2336800" cy="3492500"/>
          </a:xfrm>
          <a:prstGeom prst="rect">
            <a:avLst/>
          </a:prstGeom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945" y="3403600"/>
            <a:ext cx="23495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91" y="439423"/>
            <a:ext cx="15863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Well, we’ll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start by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learning  to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write this: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95" y="845938"/>
            <a:ext cx="2286000" cy="35433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95" y="1547419"/>
            <a:ext cx="2336800" cy="34671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595" y="2123906"/>
            <a:ext cx="2298700" cy="3543300"/>
          </a:xfrm>
          <a:prstGeom prst="rect">
            <a:avLst/>
          </a:prstGeom>
        </p:spPr>
      </p:pic>
      <p:pic>
        <p:nvPicPr>
          <p:cNvPr id="7" name="Picture 6" descr="imgre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95" y="2917825"/>
            <a:ext cx="2336800" cy="3492500"/>
          </a:xfrm>
          <a:prstGeom prst="rect">
            <a:avLst/>
          </a:prstGeom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945" y="3403600"/>
            <a:ext cx="2349500" cy="3454400"/>
          </a:xfrm>
          <a:prstGeom prst="rect">
            <a:avLst/>
          </a:prstGeom>
        </p:spPr>
      </p:pic>
      <p:pic>
        <p:nvPicPr>
          <p:cNvPr id="9" name="Picture 8" descr="To one and 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91" y="2331931"/>
            <a:ext cx="2768620" cy="4046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John_Dewe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4" y="1891396"/>
            <a:ext cx="2035816" cy="2035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64" y="5694356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/>
                <a:cs typeface="Bell MT"/>
              </a:rPr>
              <a:t>1881 - 1983</a:t>
            </a:r>
            <a:endParaRPr lang="en-US" sz="4800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5" y="4574405"/>
            <a:ext cx="906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A high school teacher in Oil City, Pennsylvania </a:t>
            </a:r>
          </a:p>
          <a:p>
            <a:endParaRPr lang="en-US" dirty="0"/>
          </a:p>
        </p:txBody>
      </p:sp>
      <p:pic>
        <p:nvPicPr>
          <p:cNvPr id="10" name="Picture 9" descr="Oil City 1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31" y="1860549"/>
            <a:ext cx="3817448" cy="2713855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To one and 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" y="2331931"/>
            <a:ext cx="2768620" cy="4046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6525" y="3054690"/>
            <a:ext cx="5737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Jazz LET"/>
                <a:cs typeface="Jazz LET"/>
              </a:rPr>
              <a:t>The Screenplay</a:t>
            </a:r>
            <a:endParaRPr lang="en-US" sz="5400" dirty="0">
              <a:latin typeface="Jazz LET"/>
              <a:cs typeface="Jazz LE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6525" y="5934202"/>
            <a:ext cx="573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But we’ll do it in a multimedia, mathematical way, in lines of  Milovanović, Obradović, &amp; Milajić, A. (2013)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91" y="439423"/>
            <a:ext cx="18695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Screenplays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where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such movies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start: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95" y="845938"/>
            <a:ext cx="2286000" cy="35433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95" y="1547419"/>
            <a:ext cx="2336800" cy="34671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595" y="2123906"/>
            <a:ext cx="2298700" cy="3543300"/>
          </a:xfrm>
          <a:prstGeom prst="rect">
            <a:avLst/>
          </a:prstGeom>
        </p:spPr>
      </p:pic>
      <p:pic>
        <p:nvPicPr>
          <p:cNvPr id="7" name="Picture 6" descr="imgre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95" y="2917825"/>
            <a:ext cx="2336800" cy="3492500"/>
          </a:xfrm>
          <a:prstGeom prst="rect">
            <a:avLst/>
          </a:prstGeom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945" y="3403600"/>
            <a:ext cx="2349500" cy="3454400"/>
          </a:xfrm>
          <a:prstGeom prst="rect">
            <a:avLst/>
          </a:prstGeom>
        </p:spPr>
      </p:pic>
      <p:pic>
        <p:nvPicPr>
          <p:cNvPr id="9" name="Picture 8" descr="To one and 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91" y="2331931"/>
            <a:ext cx="2768620" cy="4046155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84959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591" y="1142870"/>
            <a:ext cx="4086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Before we do, let’s reflect a bit on some Project Based Learning projects you may have done, or been exposed to, perhaps without even realizing it…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project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43" y="1142870"/>
            <a:ext cx="4165398" cy="333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1732" y="4682300"/>
            <a:ext cx="152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(Pieratt, 2010)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74000">
              <a:srgbClr val="32DFFF"/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41" y="145750"/>
            <a:ext cx="7772400" cy="42358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Project Based Learning References</a:t>
            </a:r>
            <a:endParaRPr lang="en-US"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9334"/>
            <a:ext cx="9144000" cy="219360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Clark, T. R. &amp; Gottfredson, C. A. (2008).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search of learning agility, assessing progress from 	1957 to 2008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Retrieved from http://www.elearningguild.com/content.cfm?selection=doc.	1054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Chun-Ming, H., Gwo-Jen, H., &amp; Iwen, H. (2012). A Project-based Digital Storytelling 	Approach for Improving Students' Learning Motivation, Problem-Solving 	Competence </a:t>
            </a:r>
            <a:r>
              <a:rPr lang="en-US" sz="1800" smtClean="0">
                <a:solidFill>
                  <a:srgbClr val="000000"/>
                </a:solidFill>
                <a:latin typeface="Times New Roman"/>
                <a:cs typeface="Times New Roman"/>
              </a:rPr>
              <a:t>and 	Learning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Achievement.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Journal Of Educational Technology &amp; 	Society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(4), 368-379. 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Dewey, J. (1897).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My pedagogic Creed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Chicago: University of Chicago Press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Dewey, J. (1899).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 school and society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Chicago: University of Chicago Press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Dewey, J. (1903).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Studies in logical theory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Chicago: University of Chicago Press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Dewey, J. (1916).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Democracy &amp; education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Chicago: University of Chicago Press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Dewey, J. (1922).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Human nature &amp; conduct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Chicago: University of Chicago Press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Pieratt, J. R. (2010). Advancing the ideas of john dewey: A look at the high tech schools. 	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Education &amp; Culture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26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(2), 52-64. </a:t>
            </a:r>
          </a:p>
          <a:p>
            <a:pPr algn="l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Robinson, T.M. (1987). Heraclitus Fragments: A text and translation with commentary. 	Toronto: University of Toronto Press. ISBN 0-8020-6913-4</a:t>
            </a:r>
            <a:endParaRPr lang="en-US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Milovanović, M., Obradović, J., &amp; Milajić, A. (2013). Application of interactive multi-media 	tools in teaching mathematics – Examples of lessons from geometry.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Turkish Online Journal 	Of Educational Technology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(1), 19-31. </a:t>
            </a: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2006</Words>
  <Application>Microsoft Macintosh PowerPoint</Application>
  <PresentationFormat>On-screen Show (4:3)</PresentationFormat>
  <Paragraphs>445</Paragraphs>
  <Slides>93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Office Theme</vt:lpstr>
      <vt:lpstr>Macintosh HD:Users:davidperkins:Desktop:Capella:NLLSS Program:DPerkins-ED8841-u10a1.Final Paper.doc!OLE_LINK1</vt:lpstr>
      <vt:lpstr>Project Based Learning Project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Slide 63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</vt:lpstr>
      <vt:lpstr>Slide 84</vt:lpstr>
      <vt:lpstr>Slide 85</vt:lpstr>
      <vt:lpstr>SOUND FAMILIAR…?</vt:lpstr>
      <vt:lpstr>Let’s  LEARN   a Project-based Learning example  by  DOING one…  </vt:lpstr>
      <vt:lpstr>Project Based Learning</vt:lpstr>
      <vt:lpstr>Project Based Learning</vt:lpstr>
      <vt:lpstr>Project Based Learning</vt:lpstr>
      <vt:lpstr>Project Based Learning</vt:lpstr>
      <vt:lpstr>Project Based Learning</vt:lpstr>
      <vt:lpstr>Project Based Learning References</vt:lpstr>
    </vt:vector>
  </TitlesOfParts>
  <Company>BeTheWater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 Project</dc:title>
  <dc:creator>David Perkins</dc:creator>
  <cp:lastModifiedBy>David Perkins</cp:lastModifiedBy>
  <cp:revision>26</cp:revision>
  <dcterms:created xsi:type="dcterms:W3CDTF">2015-03-18T03:23:07Z</dcterms:created>
  <dcterms:modified xsi:type="dcterms:W3CDTF">2015-03-19T21:21:16Z</dcterms:modified>
</cp:coreProperties>
</file>